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handoutMasterIdLst>
    <p:handoutMasterId r:id="rId8"/>
  </p:handoutMasterIdLst>
  <p:sldIdLst>
    <p:sldId id="257" r:id="rId2"/>
    <p:sldId id="286" r:id="rId3"/>
    <p:sldId id="266" r:id="rId4"/>
    <p:sldId id="300" r:id="rId5"/>
    <p:sldId id="28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45521" autoAdjust="0"/>
  </p:normalViewPr>
  <p:slideViewPr>
    <p:cSldViewPr snapToGrid="0" showGuides="1">
      <p:cViewPr varScale="1">
        <p:scale>
          <a:sx n="50" d="100"/>
          <a:sy n="50" d="100"/>
        </p:scale>
        <p:origin x="2910" y="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2ABD1-8B5F-4F87-8997-D836F69CDF78}"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ACAE02D6-3316-4F71-AE53-8115DDD645B2}">
      <dgm:prSet/>
      <dgm:spPr/>
      <dgm:t>
        <a:bodyPr/>
        <a:lstStyle/>
        <a:p>
          <a:pPr>
            <a:defRPr b="1"/>
          </a:pPr>
          <a:r>
            <a:rPr lang="en-GB" dirty="0"/>
            <a:t>Customer Analysis</a:t>
          </a:r>
          <a:endParaRPr lang="en-US" dirty="0">
            <a:latin typeface="+mj-lt"/>
          </a:endParaRPr>
        </a:p>
      </dgm:t>
    </dgm:pt>
    <dgm:pt modelId="{7F7DA1A6-889C-4DCB-B34C-46096968C5A9}" type="parTrans" cxnId="{A1469A78-FC8A-46E8-9535-1BA102ABD388}">
      <dgm:prSet/>
      <dgm:spPr/>
      <dgm:t>
        <a:bodyPr/>
        <a:lstStyle/>
        <a:p>
          <a:endParaRPr lang="en-IN"/>
        </a:p>
      </dgm:t>
    </dgm:pt>
    <dgm:pt modelId="{B1CC54B9-6EB0-4D09-94AB-67FABB937F7E}" type="sibTrans" cxnId="{A1469A78-FC8A-46E8-9535-1BA102ABD388}">
      <dgm:prSet/>
      <dgm:spPr/>
      <dgm:t>
        <a:bodyPr/>
        <a:lstStyle/>
        <a:p>
          <a:endParaRPr lang="en-IN"/>
        </a:p>
      </dgm:t>
    </dgm:pt>
    <dgm:pt modelId="{3FC9649E-5C10-4BF1-A803-AB4B650DF24F}">
      <dgm:prSet/>
      <dgm:spPr/>
      <dgm:t>
        <a:bodyPr/>
        <a:lstStyle/>
        <a:p>
          <a:pPr>
            <a:defRPr b="1"/>
          </a:pPr>
          <a:r>
            <a:rPr lang="en-GB" dirty="0"/>
            <a:t>Order Analysis</a:t>
          </a:r>
          <a:endParaRPr lang="en-US" dirty="0">
            <a:latin typeface="+mj-lt"/>
          </a:endParaRPr>
        </a:p>
      </dgm:t>
    </dgm:pt>
    <dgm:pt modelId="{EE97C5A1-DB45-490F-A48E-B5EFD85BD839}" type="parTrans" cxnId="{D1C8D7CD-DEBC-496E-BB9D-961903B287D9}">
      <dgm:prSet/>
      <dgm:spPr/>
      <dgm:t>
        <a:bodyPr/>
        <a:lstStyle/>
        <a:p>
          <a:endParaRPr lang="en-IN"/>
        </a:p>
      </dgm:t>
    </dgm:pt>
    <dgm:pt modelId="{FCB70E7B-785D-4AAD-AADD-0542500CFDC7}" type="sibTrans" cxnId="{D1C8D7CD-DEBC-496E-BB9D-961903B287D9}">
      <dgm:prSet/>
      <dgm:spPr/>
      <dgm:t>
        <a:bodyPr/>
        <a:lstStyle/>
        <a:p>
          <a:endParaRPr lang="en-IN"/>
        </a:p>
      </dgm:t>
    </dgm:pt>
    <dgm:pt modelId="{B45A7606-BFB1-4160-AD71-F31107E30666}">
      <dgm:prSet/>
      <dgm:spPr/>
      <dgm:t>
        <a:bodyPr/>
        <a:lstStyle/>
        <a:p>
          <a:pPr>
            <a:defRPr b="1"/>
          </a:pPr>
          <a:r>
            <a:rPr lang="en-GB"/>
            <a:t>Employee  Analysis</a:t>
          </a:r>
          <a:endParaRPr lang="en-US">
            <a:latin typeface="+mj-lt"/>
          </a:endParaRPr>
        </a:p>
      </dgm:t>
    </dgm:pt>
    <dgm:pt modelId="{6B54CFD2-DC21-4C20-B6A8-5608651CFA15}" type="parTrans" cxnId="{0298EB21-1FBF-4D91-9A34-48A0F12BC6D6}">
      <dgm:prSet/>
      <dgm:spPr/>
      <dgm:t>
        <a:bodyPr/>
        <a:lstStyle/>
        <a:p>
          <a:endParaRPr lang="en-IN"/>
        </a:p>
      </dgm:t>
    </dgm:pt>
    <dgm:pt modelId="{1E2A03B2-D7AF-4240-A61B-57911844BF7D}" type="sibTrans" cxnId="{0298EB21-1FBF-4D91-9A34-48A0F12BC6D6}">
      <dgm:prSet/>
      <dgm:spPr/>
      <dgm:t>
        <a:bodyPr/>
        <a:lstStyle/>
        <a:p>
          <a:endParaRPr lang="en-IN"/>
        </a:p>
      </dgm:t>
    </dgm:pt>
    <dgm:pt modelId="{F2DF056C-1D87-4CC8-9207-FB177F8D798F}">
      <dgm:prSet/>
      <dgm:spPr/>
      <dgm:t>
        <a:bodyPr/>
        <a:lstStyle/>
        <a:p>
          <a:pPr>
            <a:defRPr b="1"/>
          </a:pPr>
          <a:r>
            <a:rPr lang="en-GB"/>
            <a:t>Product Analysis</a:t>
          </a:r>
          <a:endParaRPr lang="en-US">
            <a:latin typeface="+mj-lt"/>
          </a:endParaRPr>
        </a:p>
      </dgm:t>
    </dgm:pt>
    <dgm:pt modelId="{9BAD1F5D-B27E-4757-B180-0C37A9B97E57}" type="parTrans" cxnId="{87D36696-8D64-4B02-82FA-68E6CF289F9B}">
      <dgm:prSet/>
      <dgm:spPr/>
      <dgm:t>
        <a:bodyPr/>
        <a:lstStyle/>
        <a:p>
          <a:endParaRPr lang="en-IN"/>
        </a:p>
      </dgm:t>
    </dgm:pt>
    <dgm:pt modelId="{35770AF2-520C-473A-955D-1A5443B8EA34}" type="sibTrans" cxnId="{87D36696-8D64-4B02-82FA-68E6CF289F9B}">
      <dgm:prSet/>
      <dgm:spPr/>
      <dgm:t>
        <a:bodyPr/>
        <a:lstStyle/>
        <a:p>
          <a:endParaRPr lang="en-IN"/>
        </a:p>
      </dgm:t>
    </dgm:pt>
    <dgm:pt modelId="{84D7B694-6549-4E09-95B1-D0EA216E8EEA}">
      <dgm:prSet/>
      <dgm:spPr/>
      <dgm:t>
        <a:bodyPr/>
        <a:lstStyle/>
        <a:p>
          <a:pPr>
            <a:defRPr b="1"/>
          </a:pPr>
          <a:r>
            <a:rPr lang="en-GB"/>
            <a:t>Supplier Analysis</a:t>
          </a:r>
          <a:endParaRPr lang="en-US">
            <a:latin typeface="+mj-lt"/>
          </a:endParaRPr>
        </a:p>
      </dgm:t>
    </dgm:pt>
    <dgm:pt modelId="{30F5B6C4-389A-456D-88A6-70F3225BCCE6}" type="parTrans" cxnId="{2BB9E94A-7CB1-479A-983E-544561DCF042}">
      <dgm:prSet/>
      <dgm:spPr/>
      <dgm:t>
        <a:bodyPr/>
        <a:lstStyle/>
        <a:p>
          <a:endParaRPr lang="en-IN"/>
        </a:p>
      </dgm:t>
    </dgm:pt>
    <dgm:pt modelId="{33963344-BFF1-4CA6-A9F6-48521B32F6BB}" type="sibTrans" cxnId="{2BB9E94A-7CB1-479A-983E-544561DCF042}">
      <dgm:prSet/>
      <dgm:spPr/>
      <dgm:t>
        <a:bodyPr/>
        <a:lstStyle/>
        <a:p>
          <a:endParaRPr lang="en-IN"/>
        </a:p>
      </dgm:t>
    </dgm:pt>
    <dgm:pt modelId="{DBE5E53F-9203-48DB-800C-70CF3555CEEC}">
      <dgm:prSet/>
      <dgm:spPr/>
      <dgm:t>
        <a:bodyPr/>
        <a:lstStyle/>
        <a:p>
          <a:pPr>
            <a:defRPr b="1"/>
          </a:pPr>
          <a:r>
            <a:rPr lang="en-GB" dirty="0"/>
            <a:t>Shippers Analysis</a:t>
          </a:r>
          <a:endParaRPr lang="en-US" dirty="0">
            <a:latin typeface="+mj-lt"/>
          </a:endParaRPr>
        </a:p>
      </dgm:t>
    </dgm:pt>
    <dgm:pt modelId="{B0B657C4-6FFE-4F2E-B3CD-FB9B9F95C36A}" type="parTrans" cxnId="{326D4098-D6DC-4D54-AA74-20FF7B1E4B2C}">
      <dgm:prSet/>
      <dgm:spPr/>
      <dgm:t>
        <a:bodyPr/>
        <a:lstStyle/>
        <a:p>
          <a:endParaRPr lang="en-IN"/>
        </a:p>
      </dgm:t>
    </dgm:pt>
    <dgm:pt modelId="{D4C764AE-60E3-46A2-9FA9-F4E764D1106B}" type="sibTrans" cxnId="{326D4098-D6DC-4D54-AA74-20FF7B1E4B2C}">
      <dgm:prSet/>
      <dgm:spPr/>
      <dgm:t>
        <a:bodyPr/>
        <a:lstStyle/>
        <a:p>
          <a:endParaRPr lang="en-IN"/>
        </a:p>
      </dgm:t>
    </dgm:pt>
    <dgm:pt modelId="{57F23B5E-DCAC-4EDF-A46C-C94769A56046}" type="pres">
      <dgm:prSet presAssocID="{FA92ABD1-8B5F-4F87-8997-D836F69CDF78}" presName="vert0" presStyleCnt="0">
        <dgm:presLayoutVars>
          <dgm:dir/>
          <dgm:animOne val="branch"/>
          <dgm:animLvl val="lvl"/>
        </dgm:presLayoutVars>
      </dgm:prSet>
      <dgm:spPr/>
    </dgm:pt>
    <dgm:pt modelId="{0468893E-59EB-47DA-B16C-11AF94C015E1}" type="pres">
      <dgm:prSet presAssocID="{ACAE02D6-3316-4F71-AE53-8115DDD645B2}" presName="thickLine" presStyleLbl="alignNode1" presStyleIdx="0" presStyleCnt="6"/>
      <dgm:spPr/>
    </dgm:pt>
    <dgm:pt modelId="{AEEC78E1-E609-4F67-8C16-153D02931FB0}" type="pres">
      <dgm:prSet presAssocID="{ACAE02D6-3316-4F71-AE53-8115DDD645B2}" presName="horz1" presStyleCnt="0"/>
      <dgm:spPr/>
    </dgm:pt>
    <dgm:pt modelId="{A3DCCD6A-7086-428A-94E4-7D6A0D5B2247}" type="pres">
      <dgm:prSet presAssocID="{ACAE02D6-3316-4F71-AE53-8115DDD645B2}" presName="tx1" presStyleLbl="revTx" presStyleIdx="0" presStyleCnt="6"/>
      <dgm:spPr/>
    </dgm:pt>
    <dgm:pt modelId="{1354AAAA-3B6A-4F39-86F3-3634F4F30163}" type="pres">
      <dgm:prSet presAssocID="{ACAE02D6-3316-4F71-AE53-8115DDD645B2}" presName="vert1" presStyleCnt="0"/>
      <dgm:spPr/>
    </dgm:pt>
    <dgm:pt modelId="{F0C29D3B-8B2F-48CC-BC07-71B912EF837A}" type="pres">
      <dgm:prSet presAssocID="{3FC9649E-5C10-4BF1-A803-AB4B650DF24F}" presName="thickLine" presStyleLbl="alignNode1" presStyleIdx="1" presStyleCnt="6"/>
      <dgm:spPr/>
    </dgm:pt>
    <dgm:pt modelId="{8871025F-734E-4E9D-A905-D4E19424D03F}" type="pres">
      <dgm:prSet presAssocID="{3FC9649E-5C10-4BF1-A803-AB4B650DF24F}" presName="horz1" presStyleCnt="0"/>
      <dgm:spPr/>
    </dgm:pt>
    <dgm:pt modelId="{65B17BBB-E42B-44A5-A8F0-7FCF12A74E90}" type="pres">
      <dgm:prSet presAssocID="{3FC9649E-5C10-4BF1-A803-AB4B650DF24F}" presName="tx1" presStyleLbl="revTx" presStyleIdx="1" presStyleCnt="6"/>
      <dgm:spPr/>
    </dgm:pt>
    <dgm:pt modelId="{C6A0100C-B487-46F6-9077-D293BD5AC0BA}" type="pres">
      <dgm:prSet presAssocID="{3FC9649E-5C10-4BF1-A803-AB4B650DF24F}" presName="vert1" presStyleCnt="0"/>
      <dgm:spPr/>
    </dgm:pt>
    <dgm:pt modelId="{4777E571-81F4-4A3D-B447-76D209103F07}" type="pres">
      <dgm:prSet presAssocID="{B45A7606-BFB1-4160-AD71-F31107E30666}" presName="thickLine" presStyleLbl="alignNode1" presStyleIdx="2" presStyleCnt="6"/>
      <dgm:spPr/>
    </dgm:pt>
    <dgm:pt modelId="{E7BB3156-A694-4E93-B3A8-C7C3C274468E}" type="pres">
      <dgm:prSet presAssocID="{B45A7606-BFB1-4160-AD71-F31107E30666}" presName="horz1" presStyleCnt="0"/>
      <dgm:spPr/>
    </dgm:pt>
    <dgm:pt modelId="{CE6F00A6-CEA4-40DC-B171-F20A813258B8}" type="pres">
      <dgm:prSet presAssocID="{B45A7606-BFB1-4160-AD71-F31107E30666}" presName="tx1" presStyleLbl="revTx" presStyleIdx="2" presStyleCnt="6"/>
      <dgm:spPr/>
    </dgm:pt>
    <dgm:pt modelId="{2CA54CCD-780C-4AC6-8638-2F2063CD4989}" type="pres">
      <dgm:prSet presAssocID="{B45A7606-BFB1-4160-AD71-F31107E30666}" presName="vert1" presStyleCnt="0"/>
      <dgm:spPr/>
    </dgm:pt>
    <dgm:pt modelId="{14DF45CC-D394-4A08-A429-E00985465EDB}" type="pres">
      <dgm:prSet presAssocID="{F2DF056C-1D87-4CC8-9207-FB177F8D798F}" presName="thickLine" presStyleLbl="alignNode1" presStyleIdx="3" presStyleCnt="6"/>
      <dgm:spPr/>
    </dgm:pt>
    <dgm:pt modelId="{FD202881-DF6E-4986-9A0D-A3533DDC1C4A}" type="pres">
      <dgm:prSet presAssocID="{F2DF056C-1D87-4CC8-9207-FB177F8D798F}" presName="horz1" presStyleCnt="0"/>
      <dgm:spPr/>
    </dgm:pt>
    <dgm:pt modelId="{F44CC2A8-46B0-46E8-994E-13E1A6EEEB6B}" type="pres">
      <dgm:prSet presAssocID="{F2DF056C-1D87-4CC8-9207-FB177F8D798F}" presName="tx1" presStyleLbl="revTx" presStyleIdx="3" presStyleCnt="6"/>
      <dgm:spPr/>
    </dgm:pt>
    <dgm:pt modelId="{6E7A0037-3B80-4EB9-95DC-C75BAB76AAB9}" type="pres">
      <dgm:prSet presAssocID="{F2DF056C-1D87-4CC8-9207-FB177F8D798F}" presName="vert1" presStyleCnt="0"/>
      <dgm:spPr/>
    </dgm:pt>
    <dgm:pt modelId="{A0C00F7E-BF8F-48DB-8791-2C781D26BDE3}" type="pres">
      <dgm:prSet presAssocID="{84D7B694-6549-4E09-95B1-D0EA216E8EEA}" presName="thickLine" presStyleLbl="alignNode1" presStyleIdx="4" presStyleCnt="6"/>
      <dgm:spPr/>
    </dgm:pt>
    <dgm:pt modelId="{60B5808C-5A78-4B35-8BBB-C05FC8DAF22F}" type="pres">
      <dgm:prSet presAssocID="{84D7B694-6549-4E09-95B1-D0EA216E8EEA}" presName="horz1" presStyleCnt="0"/>
      <dgm:spPr/>
    </dgm:pt>
    <dgm:pt modelId="{E228698A-EA55-44D7-8783-3E2A2C23DFB6}" type="pres">
      <dgm:prSet presAssocID="{84D7B694-6549-4E09-95B1-D0EA216E8EEA}" presName="tx1" presStyleLbl="revTx" presStyleIdx="4" presStyleCnt="6"/>
      <dgm:spPr/>
    </dgm:pt>
    <dgm:pt modelId="{5BB69EC8-E86E-4509-894D-B4106759A561}" type="pres">
      <dgm:prSet presAssocID="{84D7B694-6549-4E09-95B1-D0EA216E8EEA}" presName="vert1" presStyleCnt="0"/>
      <dgm:spPr/>
    </dgm:pt>
    <dgm:pt modelId="{0F9DFBCB-1E01-4863-ACC5-EE96C264BD0D}" type="pres">
      <dgm:prSet presAssocID="{DBE5E53F-9203-48DB-800C-70CF3555CEEC}" presName="thickLine" presStyleLbl="alignNode1" presStyleIdx="5" presStyleCnt="6"/>
      <dgm:spPr/>
    </dgm:pt>
    <dgm:pt modelId="{7C39660B-D42E-499B-82D4-088BF390E55F}" type="pres">
      <dgm:prSet presAssocID="{DBE5E53F-9203-48DB-800C-70CF3555CEEC}" presName="horz1" presStyleCnt="0"/>
      <dgm:spPr/>
    </dgm:pt>
    <dgm:pt modelId="{1B55F22B-5918-40A4-B4F6-B000503CB7EA}" type="pres">
      <dgm:prSet presAssocID="{DBE5E53F-9203-48DB-800C-70CF3555CEEC}" presName="tx1" presStyleLbl="revTx" presStyleIdx="5" presStyleCnt="6"/>
      <dgm:spPr/>
    </dgm:pt>
    <dgm:pt modelId="{C620A886-A192-416A-9ECF-D1BB6B71F575}" type="pres">
      <dgm:prSet presAssocID="{DBE5E53F-9203-48DB-800C-70CF3555CEEC}" presName="vert1" presStyleCnt="0"/>
      <dgm:spPr/>
    </dgm:pt>
  </dgm:ptLst>
  <dgm:cxnLst>
    <dgm:cxn modelId="{A24E240B-A946-4379-89AE-8F9278A2DDF5}" type="presOf" srcId="{3FC9649E-5C10-4BF1-A803-AB4B650DF24F}" destId="{65B17BBB-E42B-44A5-A8F0-7FCF12A74E90}" srcOrd="0" destOrd="0" presId="urn:microsoft.com/office/officeart/2008/layout/LinedList"/>
    <dgm:cxn modelId="{0298EB21-1FBF-4D91-9A34-48A0F12BC6D6}" srcId="{FA92ABD1-8B5F-4F87-8997-D836F69CDF78}" destId="{B45A7606-BFB1-4160-AD71-F31107E30666}" srcOrd="2" destOrd="0" parTransId="{6B54CFD2-DC21-4C20-B6A8-5608651CFA15}" sibTransId="{1E2A03B2-D7AF-4240-A61B-57911844BF7D}"/>
    <dgm:cxn modelId="{3D4DD22E-9CE3-47CC-B418-B34534A1481C}" type="presOf" srcId="{F2DF056C-1D87-4CC8-9207-FB177F8D798F}" destId="{F44CC2A8-46B0-46E8-994E-13E1A6EEEB6B}" srcOrd="0" destOrd="0" presId="urn:microsoft.com/office/officeart/2008/layout/LinedList"/>
    <dgm:cxn modelId="{C83C9164-D141-4B5E-B791-7FD2CFA387D2}" type="presOf" srcId="{B45A7606-BFB1-4160-AD71-F31107E30666}" destId="{CE6F00A6-CEA4-40DC-B171-F20A813258B8}" srcOrd="0" destOrd="0" presId="urn:microsoft.com/office/officeart/2008/layout/LinedList"/>
    <dgm:cxn modelId="{2BB9E94A-7CB1-479A-983E-544561DCF042}" srcId="{FA92ABD1-8B5F-4F87-8997-D836F69CDF78}" destId="{84D7B694-6549-4E09-95B1-D0EA216E8EEA}" srcOrd="4" destOrd="0" parTransId="{30F5B6C4-389A-456D-88A6-70F3225BCCE6}" sibTransId="{33963344-BFF1-4CA6-A9F6-48521B32F6BB}"/>
    <dgm:cxn modelId="{A1469A78-FC8A-46E8-9535-1BA102ABD388}" srcId="{FA92ABD1-8B5F-4F87-8997-D836F69CDF78}" destId="{ACAE02D6-3316-4F71-AE53-8115DDD645B2}" srcOrd="0" destOrd="0" parTransId="{7F7DA1A6-889C-4DCB-B34C-46096968C5A9}" sibTransId="{B1CC54B9-6EB0-4D09-94AB-67FABB937F7E}"/>
    <dgm:cxn modelId="{3360608A-3853-4E92-ACE7-7585A4B37B1F}" type="presOf" srcId="{FA92ABD1-8B5F-4F87-8997-D836F69CDF78}" destId="{57F23B5E-DCAC-4EDF-A46C-C94769A56046}" srcOrd="0" destOrd="0" presId="urn:microsoft.com/office/officeart/2008/layout/LinedList"/>
    <dgm:cxn modelId="{87D36696-8D64-4B02-82FA-68E6CF289F9B}" srcId="{FA92ABD1-8B5F-4F87-8997-D836F69CDF78}" destId="{F2DF056C-1D87-4CC8-9207-FB177F8D798F}" srcOrd="3" destOrd="0" parTransId="{9BAD1F5D-B27E-4757-B180-0C37A9B97E57}" sibTransId="{35770AF2-520C-473A-955D-1A5443B8EA34}"/>
    <dgm:cxn modelId="{326D4098-D6DC-4D54-AA74-20FF7B1E4B2C}" srcId="{FA92ABD1-8B5F-4F87-8997-D836F69CDF78}" destId="{DBE5E53F-9203-48DB-800C-70CF3555CEEC}" srcOrd="5" destOrd="0" parTransId="{B0B657C4-6FFE-4F2E-B3CD-FB9B9F95C36A}" sibTransId="{D4C764AE-60E3-46A2-9FA9-F4E764D1106B}"/>
    <dgm:cxn modelId="{2A811AA7-778C-4BA0-A9F1-EB47AAAED4D9}" type="presOf" srcId="{DBE5E53F-9203-48DB-800C-70CF3555CEEC}" destId="{1B55F22B-5918-40A4-B4F6-B000503CB7EA}" srcOrd="0" destOrd="0" presId="urn:microsoft.com/office/officeart/2008/layout/LinedList"/>
    <dgm:cxn modelId="{D1C8D7CD-DEBC-496E-BB9D-961903B287D9}" srcId="{FA92ABD1-8B5F-4F87-8997-D836F69CDF78}" destId="{3FC9649E-5C10-4BF1-A803-AB4B650DF24F}" srcOrd="1" destOrd="0" parTransId="{EE97C5A1-DB45-490F-A48E-B5EFD85BD839}" sibTransId="{FCB70E7B-785D-4AAD-AADD-0542500CFDC7}"/>
    <dgm:cxn modelId="{A25D82F9-85C7-4DF4-BF9A-870572CA76D6}" type="presOf" srcId="{84D7B694-6549-4E09-95B1-D0EA216E8EEA}" destId="{E228698A-EA55-44D7-8783-3E2A2C23DFB6}" srcOrd="0" destOrd="0" presId="urn:microsoft.com/office/officeart/2008/layout/LinedList"/>
    <dgm:cxn modelId="{EE92D6FD-BC30-4379-997B-C9F2E0E084C5}" type="presOf" srcId="{ACAE02D6-3316-4F71-AE53-8115DDD645B2}" destId="{A3DCCD6A-7086-428A-94E4-7D6A0D5B2247}" srcOrd="0" destOrd="0" presId="urn:microsoft.com/office/officeart/2008/layout/LinedList"/>
    <dgm:cxn modelId="{99E72AF7-A7F1-492A-9680-827B82715B35}" type="presParOf" srcId="{57F23B5E-DCAC-4EDF-A46C-C94769A56046}" destId="{0468893E-59EB-47DA-B16C-11AF94C015E1}" srcOrd="0" destOrd="0" presId="urn:microsoft.com/office/officeart/2008/layout/LinedList"/>
    <dgm:cxn modelId="{046E42D5-2944-4F40-BB6F-97938F3DC0DD}" type="presParOf" srcId="{57F23B5E-DCAC-4EDF-A46C-C94769A56046}" destId="{AEEC78E1-E609-4F67-8C16-153D02931FB0}" srcOrd="1" destOrd="0" presId="urn:microsoft.com/office/officeart/2008/layout/LinedList"/>
    <dgm:cxn modelId="{9E6A12C2-F7E4-46C6-80AF-6979F58A9B5F}" type="presParOf" srcId="{AEEC78E1-E609-4F67-8C16-153D02931FB0}" destId="{A3DCCD6A-7086-428A-94E4-7D6A0D5B2247}" srcOrd="0" destOrd="0" presId="urn:microsoft.com/office/officeart/2008/layout/LinedList"/>
    <dgm:cxn modelId="{BB487DA5-6911-4BAE-8C5B-D5A64ADEDA8E}" type="presParOf" srcId="{AEEC78E1-E609-4F67-8C16-153D02931FB0}" destId="{1354AAAA-3B6A-4F39-86F3-3634F4F30163}" srcOrd="1" destOrd="0" presId="urn:microsoft.com/office/officeart/2008/layout/LinedList"/>
    <dgm:cxn modelId="{E7C176B9-5978-4CD1-994A-33693DAF4771}" type="presParOf" srcId="{57F23B5E-DCAC-4EDF-A46C-C94769A56046}" destId="{F0C29D3B-8B2F-48CC-BC07-71B912EF837A}" srcOrd="2" destOrd="0" presId="urn:microsoft.com/office/officeart/2008/layout/LinedList"/>
    <dgm:cxn modelId="{775BC521-7AE2-4491-AE56-06D9FB146967}" type="presParOf" srcId="{57F23B5E-DCAC-4EDF-A46C-C94769A56046}" destId="{8871025F-734E-4E9D-A905-D4E19424D03F}" srcOrd="3" destOrd="0" presId="urn:microsoft.com/office/officeart/2008/layout/LinedList"/>
    <dgm:cxn modelId="{38FB2C46-1D81-4C71-8CD4-BAE5EA8D775A}" type="presParOf" srcId="{8871025F-734E-4E9D-A905-D4E19424D03F}" destId="{65B17BBB-E42B-44A5-A8F0-7FCF12A74E90}" srcOrd="0" destOrd="0" presId="urn:microsoft.com/office/officeart/2008/layout/LinedList"/>
    <dgm:cxn modelId="{BFA2C017-C837-491D-9C62-EDA184C1214E}" type="presParOf" srcId="{8871025F-734E-4E9D-A905-D4E19424D03F}" destId="{C6A0100C-B487-46F6-9077-D293BD5AC0BA}" srcOrd="1" destOrd="0" presId="urn:microsoft.com/office/officeart/2008/layout/LinedList"/>
    <dgm:cxn modelId="{D3DD098E-91B1-4E82-8C15-2C01A7B4E249}" type="presParOf" srcId="{57F23B5E-DCAC-4EDF-A46C-C94769A56046}" destId="{4777E571-81F4-4A3D-B447-76D209103F07}" srcOrd="4" destOrd="0" presId="urn:microsoft.com/office/officeart/2008/layout/LinedList"/>
    <dgm:cxn modelId="{9D1183BE-47FD-49C7-A6FE-2EE8697E3BD9}" type="presParOf" srcId="{57F23B5E-DCAC-4EDF-A46C-C94769A56046}" destId="{E7BB3156-A694-4E93-B3A8-C7C3C274468E}" srcOrd="5" destOrd="0" presId="urn:microsoft.com/office/officeart/2008/layout/LinedList"/>
    <dgm:cxn modelId="{DB84D55B-54A2-485A-8B41-630F53CD878A}" type="presParOf" srcId="{E7BB3156-A694-4E93-B3A8-C7C3C274468E}" destId="{CE6F00A6-CEA4-40DC-B171-F20A813258B8}" srcOrd="0" destOrd="0" presId="urn:microsoft.com/office/officeart/2008/layout/LinedList"/>
    <dgm:cxn modelId="{BBEB116D-1B17-4B5C-B495-50CFBA9F76D8}" type="presParOf" srcId="{E7BB3156-A694-4E93-B3A8-C7C3C274468E}" destId="{2CA54CCD-780C-4AC6-8638-2F2063CD4989}" srcOrd="1" destOrd="0" presId="urn:microsoft.com/office/officeart/2008/layout/LinedList"/>
    <dgm:cxn modelId="{F76E487F-6D22-4770-A225-A6AE898A87CF}" type="presParOf" srcId="{57F23B5E-DCAC-4EDF-A46C-C94769A56046}" destId="{14DF45CC-D394-4A08-A429-E00985465EDB}" srcOrd="6" destOrd="0" presId="urn:microsoft.com/office/officeart/2008/layout/LinedList"/>
    <dgm:cxn modelId="{12EB3E72-A544-4F36-B295-538402179247}" type="presParOf" srcId="{57F23B5E-DCAC-4EDF-A46C-C94769A56046}" destId="{FD202881-DF6E-4986-9A0D-A3533DDC1C4A}" srcOrd="7" destOrd="0" presId="urn:microsoft.com/office/officeart/2008/layout/LinedList"/>
    <dgm:cxn modelId="{960A91D3-27CA-4F1D-9ED1-EA64E88746DA}" type="presParOf" srcId="{FD202881-DF6E-4986-9A0D-A3533DDC1C4A}" destId="{F44CC2A8-46B0-46E8-994E-13E1A6EEEB6B}" srcOrd="0" destOrd="0" presId="urn:microsoft.com/office/officeart/2008/layout/LinedList"/>
    <dgm:cxn modelId="{0A078DE8-944E-49E7-9F1C-81FC474C8ABC}" type="presParOf" srcId="{FD202881-DF6E-4986-9A0D-A3533DDC1C4A}" destId="{6E7A0037-3B80-4EB9-95DC-C75BAB76AAB9}" srcOrd="1" destOrd="0" presId="urn:microsoft.com/office/officeart/2008/layout/LinedList"/>
    <dgm:cxn modelId="{13C3ABE2-F536-4BF4-881D-9B8D03249390}" type="presParOf" srcId="{57F23B5E-DCAC-4EDF-A46C-C94769A56046}" destId="{A0C00F7E-BF8F-48DB-8791-2C781D26BDE3}" srcOrd="8" destOrd="0" presId="urn:microsoft.com/office/officeart/2008/layout/LinedList"/>
    <dgm:cxn modelId="{73F5624D-78B9-47BA-B899-04111E9C3738}" type="presParOf" srcId="{57F23B5E-DCAC-4EDF-A46C-C94769A56046}" destId="{60B5808C-5A78-4B35-8BBB-C05FC8DAF22F}" srcOrd="9" destOrd="0" presId="urn:microsoft.com/office/officeart/2008/layout/LinedList"/>
    <dgm:cxn modelId="{16F28B7A-F436-492F-8F89-DE79FA7B9641}" type="presParOf" srcId="{60B5808C-5A78-4B35-8BBB-C05FC8DAF22F}" destId="{E228698A-EA55-44D7-8783-3E2A2C23DFB6}" srcOrd="0" destOrd="0" presId="urn:microsoft.com/office/officeart/2008/layout/LinedList"/>
    <dgm:cxn modelId="{82E30232-E8B6-44E6-985B-EA1F0D779301}" type="presParOf" srcId="{60B5808C-5A78-4B35-8BBB-C05FC8DAF22F}" destId="{5BB69EC8-E86E-4509-894D-B4106759A561}" srcOrd="1" destOrd="0" presId="urn:microsoft.com/office/officeart/2008/layout/LinedList"/>
    <dgm:cxn modelId="{0A346DA5-778E-4522-91A2-5B09A1654E46}" type="presParOf" srcId="{57F23B5E-DCAC-4EDF-A46C-C94769A56046}" destId="{0F9DFBCB-1E01-4863-ACC5-EE96C264BD0D}" srcOrd="10" destOrd="0" presId="urn:microsoft.com/office/officeart/2008/layout/LinedList"/>
    <dgm:cxn modelId="{E6B5AD4B-A3A0-43AE-9C76-91627036FACB}" type="presParOf" srcId="{57F23B5E-DCAC-4EDF-A46C-C94769A56046}" destId="{7C39660B-D42E-499B-82D4-088BF390E55F}" srcOrd="11" destOrd="0" presId="urn:microsoft.com/office/officeart/2008/layout/LinedList"/>
    <dgm:cxn modelId="{8CB6DF48-321D-4EB6-92E5-5AED61E9524C}" type="presParOf" srcId="{7C39660B-D42E-499B-82D4-088BF390E55F}" destId="{1B55F22B-5918-40A4-B4F6-B000503CB7EA}" srcOrd="0" destOrd="0" presId="urn:microsoft.com/office/officeart/2008/layout/LinedList"/>
    <dgm:cxn modelId="{5CDF001B-D85C-4DCC-A3AC-B44ED28A03E6}" type="presParOf" srcId="{7C39660B-D42E-499B-82D4-088BF390E55F}" destId="{C620A886-A192-416A-9ECF-D1BB6B71F575}"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68893E-59EB-47DA-B16C-11AF94C015E1}">
      <dsp:nvSpPr>
        <dsp:cNvPr id="0" name=""/>
        <dsp:cNvSpPr/>
      </dsp:nvSpPr>
      <dsp:spPr>
        <a:xfrm>
          <a:off x="0" y="2425"/>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DCCD6A-7086-428A-94E4-7D6A0D5B2247}">
      <dsp:nvSpPr>
        <dsp:cNvPr id="0" name=""/>
        <dsp:cNvSpPr/>
      </dsp:nvSpPr>
      <dsp:spPr>
        <a:xfrm>
          <a:off x="0" y="2425"/>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defRPr b="1"/>
          </a:pPr>
          <a:r>
            <a:rPr lang="en-GB" sz="3800" kern="1200" dirty="0"/>
            <a:t>Customer Analysis</a:t>
          </a:r>
          <a:endParaRPr lang="en-US" sz="3800" kern="1200" dirty="0">
            <a:latin typeface="+mj-lt"/>
          </a:endParaRPr>
        </a:p>
      </dsp:txBody>
      <dsp:txXfrm>
        <a:off x="0" y="2425"/>
        <a:ext cx="6991350" cy="827072"/>
      </dsp:txXfrm>
    </dsp:sp>
    <dsp:sp modelId="{F0C29D3B-8B2F-48CC-BC07-71B912EF837A}">
      <dsp:nvSpPr>
        <dsp:cNvPr id="0" name=""/>
        <dsp:cNvSpPr/>
      </dsp:nvSpPr>
      <dsp:spPr>
        <a:xfrm>
          <a:off x="0" y="829498"/>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B17BBB-E42B-44A5-A8F0-7FCF12A74E90}">
      <dsp:nvSpPr>
        <dsp:cNvPr id="0" name=""/>
        <dsp:cNvSpPr/>
      </dsp:nvSpPr>
      <dsp:spPr>
        <a:xfrm>
          <a:off x="0" y="829498"/>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defRPr b="1"/>
          </a:pPr>
          <a:r>
            <a:rPr lang="en-GB" sz="3800" kern="1200" dirty="0"/>
            <a:t>Order Analysis</a:t>
          </a:r>
          <a:endParaRPr lang="en-US" sz="3800" kern="1200" dirty="0">
            <a:latin typeface="+mj-lt"/>
          </a:endParaRPr>
        </a:p>
      </dsp:txBody>
      <dsp:txXfrm>
        <a:off x="0" y="829498"/>
        <a:ext cx="6991350" cy="827072"/>
      </dsp:txXfrm>
    </dsp:sp>
    <dsp:sp modelId="{4777E571-81F4-4A3D-B447-76D209103F07}">
      <dsp:nvSpPr>
        <dsp:cNvPr id="0" name=""/>
        <dsp:cNvSpPr/>
      </dsp:nvSpPr>
      <dsp:spPr>
        <a:xfrm>
          <a:off x="0" y="1656570"/>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6F00A6-CEA4-40DC-B171-F20A813258B8}">
      <dsp:nvSpPr>
        <dsp:cNvPr id="0" name=""/>
        <dsp:cNvSpPr/>
      </dsp:nvSpPr>
      <dsp:spPr>
        <a:xfrm>
          <a:off x="0" y="1656570"/>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defRPr b="1"/>
          </a:pPr>
          <a:r>
            <a:rPr lang="en-GB" sz="3800" kern="1200"/>
            <a:t>Employee  Analysis</a:t>
          </a:r>
          <a:endParaRPr lang="en-US" sz="3800" kern="1200">
            <a:latin typeface="+mj-lt"/>
          </a:endParaRPr>
        </a:p>
      </dsp:txBody>
      <dsp:txXfrm>
        <a:off x="0" y="1656570"/>
        <a:ext cx="6991350" cy="827072"/>
      </dsp:txXfrm>
    </dsp:sp>
    <dsp:sp modelId="{14DF45CC-D394-4A08-A429-E00985465EDB}">
      <dsp:nvSpPr>
        <dsp:cNvPr id="0" name=""/>
        <dsp:cNvSpPr/>
      </dsp:nvSpPr>
      <dsp:spPr>
        <a:xfrm>
          <a:off x="0" y="2483643"/>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4CC2A8-46B0-46E8-994E-13E1A6EEEB6B}">
      <dsp:nvSpPr>
        <dsp:cNvPr id="0" name=""/>
        <dsp:cNvSpPr/>
      </dsp:nvSpPr>
      <dsp:spPr>
        <a:xfrm>
          <a:off x="0" y="2483643"/>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defRPr b="1"/>
          </a:pPr>
          <a:r>
            <a:rPr lang="en-GB" sz="3800" kern="1200"/>
            <a:t>Product Analysis</a:t>
          </a:r>
          <a:endParaRPr lang="en-US" sz="3800" kern="1200">
            <a:latin typeface="+mj-lt"/>
          </a:endParaRPr>
        </a:p>
      </dsp:txBody>
      <dsp:txXfrm>
        <a:off x="0" y="2483643"/>
        <a:ext cx="6991350" cy="827072"/>
      </dsp:txXfrm>
    </dsp:sp>
    <dsp:sp modelId="{A0C00F7E-BF8F-48DB-8791-2C781D26BDE3}">
      <dsp:nvSpPr>
        <dsp:cNvPr id="0" name=""/>
        <dsp:cNvSpPr/>
      </dsp:nvSpPr>
      <dsp:spPr>
        <a:xfrm>
          <a:off x="0" y="3310716"/>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28698A-EA55-44D7-8783-3E2A2C23DFB6}">
      <dsp:nvSpPr>
        <dsp:cNvPr id="0" name=""/>
        <dsp:cNvSpPr/>
      </dsp:nvSpPr>
      <dsp:spPr>
        <a:xfrm>
          <a:off x="0" y="3310716"/>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defRPr b="1"/>
          </a:pPr>
          <a:r>
            <a:rPr lang="en-GB" sz="3800" kern="1200"/>
            <a:t>Supplier Analysis</a:t>
          </a:r>
          <a:endParaRPr lang="en-US" sz="3800" kern="1200">
            <a:latin typeface="+mj-lt"/>
          </a:endParaRPr>
        </a:p>
      </dsp:txBody>
      <dsp:txXfrm>
        <a:off x="0" y="3310716"/>
        <a:ext cx="6991350" cy="827072"/>
      </dsp:txXfrm>
    </dsp:sp>
    <dsp:sp modelId="{0F9DFBCB-1E01-4863-ACC5-EE96C264BD0D}">
      <dsp:nvSpPr>
        <dsp:cNvPr id="0" name=""/>
        <dsp:cNvSpPr/>
      </dsp:nvSpPr>
      <dsp:spPr>
        <a:xfrm>
          <a:off x="0" y="4137788"/>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55F22B-5918-40A4-B4F6-B000503CB7EA}">
      <dsp:nvSpPr>
        <dsp:cNvPr id="0" name=""/>
        <dsp:cNvSpPr/>
      </dsp:nvSpPr>
      <dsp:spPr>
        <a:xfrm>
          <a:off x="0" y="4137788"/>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defRPr b="1"/>
          </a:pPr>
          <a:r>
            <a:rPr lang="en-GB" sz="3800" kern="1200" dirty="0"/>
            <a:t>Shippers Analysis</a:t>
          </a:r>
          <a:endParaRPr lang="en-US" sz="3800" kern="1200" dirty="0">
            <a:latin typeface="+mj-lt"/>
          </a:endParaRPr>
        </a:p>
      </dsp:txBody>
      <dsp:txXfrm>
        <a:off x="0" y="4137788"/>
        <a:ext cx="6991350" cy="82707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7/21/2023</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e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7/21/2023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F1F1F"/>
                </a:solidFill>
                <a:effectLst/>
                <a:latin typeface="Google Sans"/>
              </a:rPr>
              <a:t>Hi everyone,</a:t>
            </a:r>
          </a:p>
          <a:p>
            <a:pPr algn="l"/>
            <a:endParaRPr lang="en-GB" b="0" i="0" dirty="0">
              <a:solidFill>
                <a:srgbClr val="1F1F1F"/>
              </a:solidFill>
              <a:effectLst/>
              <a:latin typeface="Google Sans"/>
            </a:endParaRPr>
          </a:p>
          <a:p>
            <a:pPr algn="l"/>
            <a:r>
              <a:rPr lang="en-GB" b="0" i="0" dirty="0">
                <a:solidFill>
                  <a:srgbClr val="1F1F1F"/>
                </a:solidFill>
                <a:effectLst/>
                <a:latin typeface="Google Sans"/>
              </a:rPr>
              <a:t>My name is Shiraj Ahmad,</a:t>
            </a:r>
          </a:p>
          <a:p>
            <a:pPr algn="l"/>
            <a:r>
              <a:rPr lang="en-GB" b="0" i="0" dirty="0">
                <a:solidFill>
                  <a:srgbClr val="1F1F1F"/>
                </a:solidFill>
                <a:effectLst/>
                <a:latin typeface="Google Sans"/>
              </a:rPr>
              <a:t> and I'm a mentor here for data science. </a:t>
            </a:r>
          </a:p>
          <a:p>
            <a:pPr algn="l"/>
            <a:r>
              <a:rPr lang="en-GB" b="0" i="0" dirty="0">
                <a:solidFill>
                  <a:srgbClr val="1F1F1F"/>
                </a:solidFill>
                <a:effectLst/>
                <a:latin typeface="Google Sans"/>
              </a:rPr>
              <a:t>In this session, I'll be explaining Power BI's Capstone Project: Northwind Traders</a:t>
            </a:r>
          </a:p>
          <a:p>
            <a:pPr algn="l"/>
            <a:r>
              <a:rPr lang="en-GB" b="0" i="0" dirty="0">
                <a:solidFill>
                  <a:srgbClr val="1F1F1F"/>
                </a:solidFill>
                <a:effectLst/>
                <a:latin typeface="Google Sans"/>
              </a:rPr>
              <a:t>First, congratulations on completing Excel, SQL, and Power BI. </a:t>
            </a:r>
          </a:p>
          <a:p>
            <a:pPr algn="l"/>
            <a:r>
              <a:rPr lang="en-GB" b="0" i="0" dirty="0">
                <a:solidFill>
                  <a:srgbClr val="1F1F1F"/>
                </a:solidFill>
                <a:effectLst/>
                <a:latin typeface="Google Sans"/>
              </a:rPr>
              <a:t>After completing this Capstone Project, you'll be job-ready!</a:t>
            </a:r>
          </a:p>
          <a:p>
            <a:pPr algn="l"/>
            <a:r>
              <a:rPr lang="en-GB" b="0" i="0" dirty="0">
                <a:solidFill>
                  <a:srgbClr val="1F1F1F"/>
                </a:solidFill>
                <a:effectLst/>
                <a:latin typeface="Google Sans"/>
              </a:rPr>
              <a:t>So, let's get started.</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1</a:t>
            </a:fld>
            <a:endParaRPr lang="en-US" dirty="0"/>
          </a:p>
        </p:txBody>
      </p:sp>
    </p:spTree>
    <p:extLst>
      <p:ext uri="{BB962C8B-B14F-4D97-AF65-F5344CB8AC3E}">
        <p14:creationId xmlns:p14="http://schemas.microsoft.com/office/powerpoint/2010/main" val="261002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Overview of Power BI Dashboard for Northwind Traders Dataset:</a:t>
            </a:r>
          </a:p>
          <a:p>
            <a:pPr algn="l"/>
            <a:endParaRPr lang="en-GB" b="0" i="0" dirty="0">
              <a:solidFill>
                <a:srgbClr val="374151"/>
              </a:solidFill>
              <a:effectLst/>
              <a:latin typeface="Söhne"/>
            </a:endParaRPr>
          </a:p>
          <a:p>
            <a:pPr algn="l"/>
            <a:r>
              <a:rPr lang="en-GB" b="0" i="0" dirty="0">
                <a:solidFill>
                  <a:srgbClr val="374151"/>
                </a:solidFill>
                <a:effectLst/>
                <a:latin typeface="Söhne"/>
              </a:rPr>
              <a:t>The Power BI Dashboard for the Northwind Traders dataset offers comprehensive insights into various aspects of the business, focusing on customer analysis, order analysis, employee analysis, product analysis, supplier analysis, and shipper analysis. Leveraging data from these different areas, the dashboard provides a holistic view of Northwind Traders' operations, sales performance, and customer interactions.</a:t>
            </a:r>
          </a:p>
          <a:p>
            <a:pPr algn="l"/>
            <a:endParaRPr lang="en-GB" b="0" i="0" dirty="0">
              <a:solidFill>
                <a:srgbClr val="374151"/>
              </a:solidFill>
              <a:effectLst/>
              <a:latin typeface="Söhne"/>
            </a:endParaRPr>
          </a:p>
          <a:p>
            <a:pPr algn="l"/>
            <a:r>
              <a:rPr lang="en-GB" b="0" i="0" dirty="0">
                <a:solidFill>
                  <a:srgbClr val="374151"/>
                </a:solidFill>
                <a:effectLst/>
                <a:latin typeface="Söhne"/>
              </a:rPr>
              <a:t>Key Components:</a:t>
            </a:r>
          </a:p>
          <a:p>
            <a:pPr algn="l"/>
            <a:endParaRPr lang="en-GB" b="0" i="0" dirty="0">
              <a:solidFill>
                <a:srgbClr val="374151"/>
              </a:solidFill>
              <a:effectLst/>
              <a:latin typeface="Söhne"/>
            </a:endParaRPr>
          </a:p>
          <a:p>
            <a:pPr algn="l"/>
            <a:r>
              <a:rPr lang="en-GB" b="0" i="0" dirty="0">
                <a:solidFill>
                  <a:srgbClr val="374151"/>
                </a:solidFill>
                <a:effectLst/>
                <a:latin typeface="Söhne"/>
              </a:rPr>
              <a:t>1. Customer Analysis:</a:t>
            </a:r>
          </a:p>
          <a:p>
            <a:pPr algn="l"/>
            <a:r>
              <a:rPr lang="en-GB" b="0" i="0" dirty="0">
                <a:solidFill>
                  <a:srgbClr val="374151"/>
                </a:solidFill>
                <a:effectLst/>
                <a:latin typeface="Söhne"/>
              </a:rPr>
              <a:t>This section of the dashboard highlights customer-related metrics, including customer demographics, purchasing </a:t>
            </a:r>
            <a:r>
              <a:rPr lang="en-GB" b="0" i="0" dirty="0" err="1">
                <a:solidFill>
                  <a:srgbClr val="374151"/>
                </a:solidFill>
                <a:effectLst/>
                <a:latin typeface="Söhne"/>
              </a:rPr>
              <a:t>behavior</a:t>
            </a:r>
            <a:r>
              <a:rPr lang="en-GB" b="0" i="0" dirty="0">
                <a:solidFill>
                  <a:srgbClr val="374151"/>
                </a:solidFill>
                <a:effectLst/>
                <a:latin typeface="Söhne"/>
              </a:rPr>
              <a:t>, and sales performance. Visualizations on customer segments, order history, and customer satisfaction ratings help in identifying high-value customers and understanding their preferences.</a:t>
            </a:r>
          </a:p>
          <a:p>
            <a:pPr algn="l"/>
            <a:endParaRPr lang="en-GB" b="0" i="0" dirty="0">
              <a:solidFill>
                <a:srgbClr val="374151"/>
              </a:solidFill>
              <a:effectLst/>
              <a:latin typeface="Söhne"/>
            </a:endParaRPr>
          </a:p>
          <a:p>
            <a:pPr algn="l"/>
            <a:r>
              <a:rPr lang="en-GB" b="0" i="0" dirty="0">
                <a:solidFill>
                  <a:srgbClr val="374151"/>
                </a:solidFill>
                <a:effectLst/>
                <a:latin typeface="Söhne"/>
              </a:rPr>
              <a:t>2. Order Analysis:</a:t>
            </a:r>
          </a:p>
          <a:p>
            <a:pPr algn="l"/>
            <a:r>
              <a:rPr lang="en-GB" b="0" i="0" dirty="0">
                <a:solidFill>
                  <a:srgbClr val="374151"/>
                </a:solidFill>
                <a:effectLst/>
                <a:latin typeface="Söhne"/>
              </a:rPr>
              <a:t>The Order Analysis section provides an overview of order trends, sales revenue, and order </a:t>
            </a:r>
            <a:r>
              <a:rPr lang="en-GB" b="0" i="0" dirty="0" err="1">
                <a:solidFill>
                  <a:srgbClr val="374151"/>
                </a:solidFill>
                <a:effectLst/>
                <a:latin typeface="Söhne"/>
              </a:rPr>
              <a:t>fulfillment</a:t>
            </a:r>
            <a:r>
              <a:rPr lang="en-GB" b="0" i="0" dirty="0">
                <a:solidFill>
                  <a:srgbClr val="374151"/>
                </a:solidFill>
                <a:effectLst/>
                <a:latin typeface="Söhne"/>
              </a:rPr>
              <a:t> metrics. Visualizations on order volumes, revenue by region, and delivery times allow for better inventory management and efficient order processing.</a:t>
            </a:r>
          </a:p>
          <a:p>
            <a:pPr algn="l"/>
            <a:endParaRPr lang="en-GB" b="0" i="0" dirty="0">
              <a:solidFill>
                <a:srgbClr val="374151"/>
              </a:solidFill>
              <a:effectLst/>
              <a:latin typeface="Söhne"/>
            </a:endParaRPr>
          </a:p>
          <a:p>
            <a:pPr algn="l"/>
            <a:r>
              <a:rPr lang="en-GB" b="0" i="0" dirty="0">
                <a:solidFill>
                  <a:srgbClr val="374151"/>
                </a:solidFill>
                <a:effectLst/>
                <a:latin typeface="Söhne"/>
              </a:rPr>
              <a:t>3. Employee Analysis:</a:t>
            </a:r>
          </a:p>
          <a:p>
            <a:pPr algn="l"/>
            <a:r>
              <a:rPr lang="en-GB" b="0" i="0" dirty="0">
                <a:solidFill>
                  <a:srgbClr val="374151"/>
                </a:solidFill>
                <a:effectLst/>
                <a:latin typeface="Söhne"/>
              </a:rPr>
              <a:t>This section focuses on employee-related data, such as sales performance, employee demographics, and productivity. Visualizations on sales by employee, employee rankings, and performance trends help in recognizing top-performing staff and identifying areas for improvement.</a:t>
            </a:r>
          </a:p>
          <a:p>
            <a:pPr algn="l"/>
            <a:endParaRPr lang="en-GB" b="0" i="0" dirty="0">
              <a:solidFill>
                <a:srgbClr val="374151"/>
              </a:solidFill>
              <a:effectLst/>
              <a:latin typeface="Söhne"/>
            </a:endParaRPr>
          </a:p>
          <a:p>
            <a:pPr algn="l"/>
            <a:r>
              <a:rPr lang="en-GB" b="0" i="0" dirty="0">
                <a:solidFill>
                  <a:srgbClr val="374151"/>
                </a:solidFill>
                <a:effectLst/>
                <a:latin typeface="Söhne"/>
              </a:rPr>
              <a:t>4. Product Analysis:</a:t>
            </a:r>
          </a:p>
          <a:p>
            <a:pPr algn="l"/>
            <a:r>
              <a:rPr lang="en-GB" b="0" i="0" dirty="0">
                <a:solidFill>
                  <a:srgbClr val="374151"/>
                </a:solidFill>
                <a:effectLst/>
                <a:latin typeface="Söhne"/>
              </a:rPr>
              <a:t>The Product Analysis section showcases insights into product sales, popularity, and profitability. Visualizations on product sales by category, best-selling products, and gross margin percentages assist in optimizing product offerings and pricing strategies.</a:t>
            </a:r>
          </a:p>
          <a:p>
            <a:pPr algn="l"/>
            <a:endParaRPr lang="en-GB" b="0" i="0" dirty="0">
              <a:solidFill>
                <a:srgbClr val="374151"/>
              </a:solidFill>
              <a:effectLst/>
              <a:latin typeface="Söhne"/>
            </a:endParaRPr>
          </a:p>
          <a:p>
            <a:pPr algn="l"/>
            <a:r>
              <a:rPr lang="en-GB" b="0" i="0" dirty="0">
                <a:solidFill>
                  <a:srgbClr val="374151"/>
                </a:solidFill>
                <a:effectLst/>
                <a:latin typeface="Söhne"/>
              </a:rPr>
              <a:t>5. Supplier Analysis:</a:t>
            </a:r>
          </a:p>
          <a:p>
            <a:pPr algn="l"/>
            <a:r>
              <a:rPr lang="en-GB" b="0" i="0" dirty="0">
                <a:solidFill>
                  <a:srgbClr val="374151"/>
                </a:solidFill>
                <a:effectLst/>
                <a:latin typeface="Söhne"/>
              </a:rPr>
              <a:t>This section provides valuable information on suppliers' performance, delivery reliability, and product quality. Visualizations on supplier ratings, on-time deliveries, and product defect rates enable effective supplier management and selection.</a:t>
            </a:r>
          </a:p>
          <a:p>
            <a:pPr algn="l"/>
            <a:endParaRPr lang="en-GB" b="0" i="0" dirty="0">
              <a:solidFill>
                <a:srgbClr val="374151"/>
              </a:solidFill>
              <a:effectLst/>
              <a:latin typeface="Söhne"/>
            </a:endParaRPr>
          </a:p>
          <a:p>
            <a:pPr algn="l"/>
            <a:r>
              <a:rPr lang="en-GB" b="0" i="0" dirty="0">
                <a:solidFill>
                  <a:srgbClr val="374151"/>
                </a:solidFill>
                <a:effectLst/>
                <a:latin typeface="Söhne"/>
              </a:rPr>
              <a:t>6. Shipper Analysis:</a:t>
            </a:r>
          </a:p>
          <a:p>
            <a:pPr algn="l"/>
            <a:r>
              <a:rPr lang="en-GB" b="0" i="0" dirty="0">
                <a:solidFill>
                  <a:srgbClr val="374151"/>
                </a:solidFill>
                <a:effectLst/>
                <a:latin typeface="Söhne"/>
              </a:rPr>
              <a:t>The Shipper Analysis section offers insights into shipping efficiency, delivery times, and overall logistics performance. Visualizations on delivery speed, shipping costs, and customer satisfaction with delivery services aid in streamlining shipping operations.</a:t>
            </a:r>
          </a:p>
          <a:p>
            <a:pPr algn="l"/>
            <a:endParaRPr lang="en-GB" b="0" i="0" dirty="0">
              <a:solidFill>
                <a:srgbClr val="374151"/>
              </a:solidFill>
              <a:effectLst/>
              <a:latin typeface="Söhne"/>
            </a:endParaRPr>
          </a:p>
          <a:p>
            <a:pPr algn="l"/>
            <a:r>
              <a:rPr lang="en-GB" b="0" i="0" dirty="0">
                <a:solidFill>
                  <a:srgbClr val="374151"/>
                </a:solidFill>
                <a:effectLst/>
                <a:latin typeface="Söhne"/>
              </a:rPr>
              <a:t>Benefits:</a:t>
            </a:r>
          </a:p>
          <a:p>
            <a:pPr algn="l"/>
            <a:endParaRPr lang="en-GB" b="0" i="0" dirty="0">
              <a:solidFill>
                <a:srgbClr val="374151"/>
              </a:solidFill>
              <a:effectLst/>
              <a:latin typeface="Söhne"/>
            </a:endParaRPr>
          </a:p>
          <a:p>
            <a:pPr algn="l"/>
            <a:r>
              <a:rPr lang="en-GB" b="0" i="0" dirty="0">
                <a:solidFill>
                  <a:srgbClr val="374151"/>
                </a:solidFill>
                <a:effectLst/>
                <a:latin typeface="Söhne"/>
              </a:rPr>
              <a:t>1. Data-Driven Decision Making:</a:t>
            </a:r>
          </a:p>
          <a:p>
            <a:pPr algn="l"/>
            <a:r>
              <a:rPr lang="en-GB" b="0" i="0" dirty="0">
                <a:solidFill>
                  <a:srgbClr val="374151"/>
                </a:solidFill>
                <a:effectLst/>
                <a:latin typeface="Söhne"/>
              </a:rPr>
              <a:t>The Power BI Dashboard empowers business stakeholders to make informed decisions based on data-driven insights. This leads to better strategic planning and resource allocation.</a:t>
            </a:r>
          </a:p>
          <a:p>
            <a:pPr algn="l"/>
            <a:endParaRPr lang="en-GB" b="0" i="0" dirty="0">
              <a:solidFill>
                <a:srgbClr val="374151"/>
              </a:solidFill>
              <a:effectLst/>
              <a:latin typeface="Söhne"/>
            </a:endParaRPr>
          </a:p>
          <a:p>
            <a:pPr algn="l"/>
            <a:r>
              <a:rPr lang="en-GB" b="0" i="0" dirty="0">
                <a:solidFill>
                  <a:srgbClr val="374151"/>
                </a:solidFill>
                <a:effectLst/>
                <a:latin typeface="Söhne"/>
              </a:rPr>
              <a:t>2. Customer-Centric Approach:</a:t>
            </a:r>
          </a:p>
          <a:p>
            <a:pPr algn="l"/>
            <a:r>
              <a:rPr lang="en-GB" b="0" i="0" dirty="0" err="1">
                <a:solidFill>
                  <a:srgbClr val="374151"/>
                </a:solidFill>
                <a:effectLst/>
                <a:latin typeface="Söhne"/>
              </a:rPr>
              <a:t>Analyzing</a:t>
            </a:r>
            <a:r>
              <a:rPr lang="en-GB" b="0" i="0" dirty="0">
                <a:solidFill>
                  <a:srgbClr val="374151"/>
                </a:solidFill>
                <a:effectLst/>
                <a:latin typeface="Söhne"/>
              </a:rPr>
              <a:t> customer data allows Northwind Traders to understand customer preferences and </a:t>
            </a:r>
            <a:r>
              <a:rPr lang="en-GB" b="0" i="0" dirty="0" err="1">
                <a:solidFill>
                  <a:srgbClr val="374151"/>
                </a:solidFill>
                <a:effectLst/>
                <a:latin typeface="Söhne"/>
              </a:rPr>
              <a:t>behavior</a:t>
            </a:r>
            <a:r>
              <a:rPr lang="en-GB" b="0" i="0" dirty="0">
                <a:solidFill>
                  <a:srgbClr val="374151"/>
                </a:solidFill>
                <a:effectLst/>
                <a:latin typeface="Söhne"/>
              </a:rPr>
              <a:t>, enabling the delivery of personalized services and targeted marketing campaigns.</a:t>
            </a:r>
          </a:p>
          <a:p>
            <a:pPr algn="l"/>
            <a:endParaRPr lang="en-GB" b="0" i="0" dirty="0">
              <a:solidFill>
                <a:srgbClr val="374151"/>
              </a:solidFill>
              <a:effectLst/>
              <a:latin typeface="Söhne"/>
            </a:endParaRPr>
          </a:p>
          <a:p>
            <a:pPr algn="l"/>
            <a:r>
              <a:rPr lang="en-GB" b="0" i="0" dirty="0">
                <a:solidFill>
                  <a:srgbClr val="374151"/>
                </a:solidFill>
                <a:effectLst/>
                <a:latin typeface="Söhne"/>
              </a:rPr>
              <a:t>3. Sales Optimization:</a:t>
            </a:r>
          </a:p>
          <a:p>
            <a:pPr algn="l"/>
            <a:r>
              <a:rPr lang="en-GB" b="0" i="0" dirty="0">
                <a:solidFill>
                  <a:srgbClr val="374151"/>
                </a:solidFill>
                <a:effectLst/>
                <a:latin typeface="Söhne"/>
              </a:rPr>
              <a:t>Insights from the dashboard aid in optimizing sales strategies, identifying high-performing products, and focusing on profitable customer segments.</a:t>
            </a:r>
          </a:p>
          <a:p>
            <a:pPr algn="l"/>
            <a:endParaRPr lang="en-GB" b="0" i="0" dirty="0">
              <a:solidFill>
                <a:srgbClr val="374151"/>
              </a:solidFill>
              <a:effectLst/>
              <a:latin typeface="Söhne"/>
            </a:endParaRPr>
          </a:p>
          <a:p>
            <a:pPr algn="l"/>
            <a:r>
              <a:rPr lang="en-GB" b="0" i="0" dirty="0">
                <a:solidFill>
                  <a:srgbClr val="374151"/>
                </a:solidFill>
                <a:effectLst/>
                <a:latin typeface="Söhne"/>
              </a:rPr>
              <a:t>4. Supply Chain Efficiency:</a:t>
            </a:r>
          </a:p>
          <a:p>
            <a:pPr algn="l"/>
            <a:r>
              <a:rPr lang="en-GB" b="0" i="0" dirty="0" err="1">
                <a:solidFill>
                  <a:srgbClr val="374151"/>
                </a:solidFill>
                <a:effectLst/>
                <a:latin typeface="Söhne"/>
              </a:rPr>
              <a:t>Analyzing</a:t>
            </a:r>
            <a:r>
              <a:rPr lang="en-GB" b="0" i="0" dirty="0">
                <a:solidFill>
                  <a:srgbClr val="374151"/>
                </a:solidFill>
                <a:effectLst/>
                <a:latin typeface="Söhne"/>
              </a:rPr>
              <a:t> supplier and shipper data facilitates improved supplier management and logistics optimization, resulting in streamlined supply chain operations.</a:t>
            </a:r>
          </a:p>
          <a:p>
            <a:pPr algn="l"/>
            <a:endParaRPr lang="en-GB" b="0" i="0" dirty="0">
              <a:solidFill>
                <a:srgbClr val="374151"/>
              </a:solidFill>
              <a:effectLst/>
              <a:latin typeface="Söhne"/>
            </a:endParaRPr>
          </a:p>
          <a:p>
            <a:pPr algn="l"/>
            <a:r>
              <a:rPr lang="en-GB" b="0" i="0" dirty="0">
                <a:solidFill>
                  <a:srgbClr val="374151"/>
                </a:solidFill>
                <a:effectLst/>
                <a:latin typeface="Söhne"/>
              </a:rPr>
              <a:t>5. Employee Performance Enhancement:</a:t>
            </a:r>
          </a:p>
          <a:p>
            <a:pPr algn="l"/>
            <a:r>
              <a:rPr lang="en-GB" b="0" i="0" dirty="0">
                <a:solidFill>
                  <a:srgbClr val="374151"/>
                </a:solidFill>
                <a:effectLst/>
                <a:latin typeface="Söhne"/>
              </a:rPr>
              <a:t>Evaluating employee performance data enables recognition of top performers and the implementation of training programs to enhance overall team productivity.</a:t>
            </a:r>
          </a:p>
          <a:p>
            <a:pPr algn="l"/>
            <a:endParaRPr lang="en-GB" b="0" i="0" dirty="0">
              <a:solidFill>
                <a:srgbClr val="374151"/>
              </a:solidFill>
              <a:effectLst/>
              <a:latin typeface="Söhne"/>
            </a:endParaRPr>
          </a:p>
          <a:p>
            <a:pPr algn="l"/>
            <a:r>
              <a:rPr lang="en-GB" b="0" i="0" dirty="0">
                <a:solidFill>
                  <a:srgbClr val="374151"/>
                </a:solidFill>
                <a:effectLst/>
                <a:latin typeface="Söhne"/>
              </a:rPr>
              <a:t>In conclusion, the Power BI Dashboard for the Northwind Traders dataset provides valuable insights into customer analysis, order analysis, employee analysis, product analysis, supplier analysis, and shipper analysis. By leveraging these insights, Northwind Traders can optimize their operations, enhance customer satisfaction, and make data-backed decisions to drive business growth and success.</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2</a:t>
            </a:fld>
            <a:endParaRPr lang="en-US" dirty="0"/>
          </a:p>
        </p:txBody>
      </p:sp>
    </p:spTree>
    <p:extLst>
      <p:ext uri="{BB962C8B-B14F-4D97-AF65-F5344CB8AC3E}">
        <p14:creationId xmlns:p14="http://schemas.microsoft.com/office/powerpoint/2010/main" val="4112278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Problem Statement for Power BI Report on Northwind Traders Database:</a:t>
            </a:r>
          </a:p>
          <a:p>
            <a:pPr algn="l"/>
            <a:endParaRPr lang="en-GB" b="0" i="0" dirty="0">
              <a:solidFill>
                <a:srgbClr val="374151"/>
              </a:solidFill>
              <a:effectLst/>
              <a:latin typeface="Söhne"/>
            </a:endParaRPr>
          </a:p>
          <a:p>
            <a:pPr algn="l"/>
            <a:r>
              <a:rPr lang="en-GB" b="0" i="0" dirty="0">
                <a:solidFill>
                  <a:srgbClr val="374151"/>
                </a:solidFill>
                <a:effectLst/>
                <a:latin typeface="Söhne"/>
              </a:rPr>
              <a:t>Objectives:</a:t>
            </a:r>
          </a:p>
          <a:p>
            <a:pPr algn="l">
              <a:buFont typeface="+mj-lt"/>
              <a:buAutoNum type="arabicPeriod"/>
            </a:pPr>
            <a:r>
              <a:rPr lang="en-GB" b="0" i="0" dirty="0">
                <a:solidFill>
                  <a:srgbClr val="374151"/>
                </a:solidFill>
                <a:effectLst/>
                <a:latin typeface="Söhne"/>
              </a:rPr>
              <a:t>Create a visually appealing Power BI report that communicates key performance metrics effectively.</a:t>
            </a:r>
          </a:p>
          <a:p>
            <a:pPr algn="l">
              <a:buFont typeface="+mj-lt"/>
              <a:buAutoNum type="arabicPeriod"/>
            </a:pPr>
            <a:r>
              <a:rPr lang="en-GB" b="0" i="0" dirty="0">
                <a:solidFill>
                  <a:srgbClr val="374151"/>
                </a:solidFill>
                <a:effectLst/>
                <a:latin typeface="Söhne"/>
              </a:rPr>
              <a:t>Generate insights into customer </a:t>
            </a:r>
            <a:r>
              <a:rPr lang="en-GB" b="0" i="0" dirty="0" err="1">
                <a:solidFill>
                  <a:srgbClr val="374151"/>
                </a:solidFill>
                <a:effectLst/>
                <a:latin typeface="Söhne"/>
              </a:rPr>
              <a:t>behavior</a:t>
            </a:r>
            <a:r>
              <a:rPr lang="en-GB" b="0" i="0" dirty="0">
                <a:solidFill>
                  <a:srgbClr val="374151"/>
                </a:solidFill>
                <a:effectLst/>
                <a:latin typeface="Söhne"/>
              </a:rPr>
              <a:t>, sales patterns, and employee performance to aid decision-making processes.</a:t>
            </a:r>
          </a:p>
          <a:p>
            <a:pPr algn="l">
              <a:buFont typeface="+mj-lt"/>
              <a:buAutoNum type="arabicPeriod"/>
            </a:pPr>
            <a:r>
              <a:rPr lang="en-GB" b="0" i="0" dirty="0">
                <a:solidFill>
                  <a:srgbClr val="374151"/>
                </a:solidFill>
                <a:effectLst/>
                <a:latin typeface="Söhne"/>
              </a:rPr>
              <a:t>Identify areas for improvement, such as optimizing inventory management and enhancing customer satisfaction.</a:t>
            </a:r>
          </a:p>
          <a:p>
            <a:pPr algn="l">
              <a:buFont typeface="+mj-lt"/>
              <a:buAutoNum type="arabicPeriod"/>
            </a:pPr>
            <a:r>
              <a:rPr lang="en-GB" b="0" i="0" dirty="0">
                <a:solidFill>
                  <a:srgbClr val="374151"/>
                </a:solidFill>
                <a:effectLst/>
                <a:latin typeface="Söhne"/>
              </a:rPr>
              <a:t>Enable stakeholders to interact with the data, allowing for ad-hoc analysis and data exploration.</a:t>
            </a:r>
          </a:p>
          <a:p>
            <a:pPr algn="l">
              <a:buFont typeface="+mj-lt"/>
              <a:buAutoNum type="arabicPeriod"/>
            </a:pPr>
            <a:endParaRPr lang="en-GB" b="0" i="0" dirty="0">
              <a:solidFill>
                <a:srgbClr val="374151"/>
              </a:solidFill>
              <a:effectLst/>
              <a:latin typeface="Söhne"/>
            </a:endParaRPr>
          </a:p>
          <a:p>
            <a:pPr algn="l"/>
            <a:r>
              <a:rPr lang="en-GB" b="0" i="0" dirty="0">
                <a:solidFill>
                  <a:srgbClr val="374151"/>
                </a:solidFill>
                <a:effectLst/>
                <a:latin typeface="Söhne"/>
              </a:rPr>
              <a:t>Scope: The Power BI report will encompass various aspects of the Northwind Traders business, including sales analysis, customer segmentation, inventory trends, and employee performance. It will consolidate data from multiple tables to provide a comprehensive view of the company's operations.</a:t>
            </a:r>
          </a:p>
          <a:p>
            <a:pPr algn="l">
              <a:buFont typeface="+mj-lt"/>
              <a:buAutoNum type="arabicPeriod"/>
            </a:pPr>
            <a:r>
              <a:rPr lang="en-GB" b="0" i="0" dirty="0">
                <a:solidFill>
                  <a:srgbClr val="374151"/>
                </a:solidFill>
                <a:effectLst/>
                <a:latin typeface="Söhne"/>
              </a:rPr>
              <a:t>Develop an intuitive and user-friendly Power BI report that caters to the needs of different stakeholders, from management to sales teams.</a:t>
            </a:r>
          </a:p>
          <a:p>
            <a:pPr algn="l">
              <a:buFont typeface="+mj-lt"/>
              <a:buAutoNum type="arabicPeriod"/>
            </a:pPr>
            <a:r>
              <a:rPr lang="en-GB" b="0" i="0" dirty="0">
                <a:solidFill>
                  <a:srgbClr val="374151"/>
                </a:solidFill>
                <a:effectLst/>
                <a:latin typeface="Söhne"/>
              </a:rPr>
              <a:t>Highlight key insights derived from the data, enabling stakeholders to make data-driven decisions.</a:t>
            </a:r>
          </a:p>
          <a:p>
            <a:pPr algn="l">
              <a:buFont typeface="+mj-lt"/>
              <a:buAutoNum type="arabicPeriod"/>
            </a:pPr>
            <a:r>
              <a:rPr lang="en-GB" b="0" i="0" dirty="0">
                <a:solidFill>
                  <a:srgbClr val="374151"/>
                </a:solidFill>
                <a:effectLst/>
                <a:latin typeface="Söhne"/>
              </a:rPr>
              <a:t>Facilitate data exploration through interactive visualizations and drill-down capabilities.</a:t>
            </a:r>
          </a:p>
          <a:p>
            <a:pPr algn="l">
              <a:buFont typeface="+mj-lt"/>
              <a:buAutoNum type="arabicPeriod"/>
            </a:pPr>
            <a:endParaRPr lang="en-GB" b="0" i="0" dirty="0">
              <a:solidFill>
                <a:srgbClr val="374151"/>
              </a:solidFill>
              <a:effectLst/>
              <a:latin typeface="Söhne"/>
            </a:endParaRPr>
          </a:p>
          <a:p>
            <a:pPr algn="l"/>
            <a:r>
              <a:rPr lang="en-GB" b="0" i="0" dirty="0">
                <a:solidFill>
                  <a:srgbClr val="374151"/>
                </a:solidFill>
                <a:effectLst/>
                <a:latin typeface="Söhne"/>
              </a:rPr>
              <a:t>Approach:</a:t>
            </a:r>
          </a:p>
          <a:p>
            <a:pPr algn="l">
              <a:buFont typeface="+mj-lt"/>
              <a:buAutoNum type="arabicPeriod"/>
            </a:pPr>
            <a:r>
              <a:rPr lang="en-GB" b="0" i="0" dirty="0">
                <a:solidFill>
                  <a:srgbClr val="374151"/>
                </a:solidFill>
                <a:effectLst/>
                <a:latin typeface="Söhne"/>
              </a:rPr>
              <a:t>Extract data from the Northwind Traders database and perform necessary data cleansing and transformation.</a:t>
            </a:r>
          </a:p>
          <a:p>
            <a:pPr algn="l">
              <a:buFont typeface="+mj-lt"/>
              <a:buAutoNum type="arabicPeriod"/>
            </a:pPr>
            <a:r>
              <a:rPr lang="en-GB" b="0" i="0" dirty="0">
                <a:solidFill>
                  <a:srgbClr val="374151"/>
                </a:solidFill>
                <a:effectLst/>
                <a:latin typeface="Söhne"/>
              </a:rPr>
              <a:t>Design visually engaging charts, graphs, and tables to represent critical business metrics.</a:t>
            </a:r>
          </a:p>
          <a:p>
            <a:pPr algn="l">
              <a:buFont typeface="+mj-lt"/>
              <a:buAutoNum type="arabicPeriod"/>
            </a:pPr>
            <a:r>
              <a:rPr lang="en-GB" b="0" i="0" dirty="0">
                <a:solidFill>
                  <a:srgbClr val="374151"/>
                </a:solidFill>
                <a:effectLst/>
                <a:latin typeface="Söhne"/>
              </a:rPr>
              <a:t>Implement dynamic filters and slicers to enable users to focus on specific aspects of the data.</a:t>
            </a:r>
          </a:p>
          <a:p>
            <a:pPr algn="l">
              <a:buFont typeface="+mj-lt"/>
              <a:buAutoNum type="arabicPeriod"/>
            </a:pPr>
            <a:r>
              <a:rPr lang="en-GB" b="0" i="0" dirty="0">
                <a:solidFill>
                  <a:srgbClr val="374151"/>
                </a:solidFill>
                <a:effectLst/>
                <a:latin typeface="Söhne"/>
              </a:rPr>
              <a:t>Utilize Power BI's interactive features to allow users to interact with the report and explore data in real-time.</a:t>
            </a:r>
          </a:p>
          <a:p>
            <a:pPr algn="l">
              <a:buFont typeface="+mj-lt"/>
              <a:buAutoNum type="arabicPeriod"/>
            </a:pPr>
            <a:endParaRPr lang="en-GB" b="0" i="0" dirty="0">
              <a:solidFill>
                <a:srgbClr val="374151"/>
              </a:solidFill>
              <a:effectLst/>
              <a:latin typeface="Söhne"/>
            </a:endParaRPr>
          </a:p>
          <a:p>
            <a:pPr algn="l">
              <a:buFont typeface="+mj-lt"/>
              <a:buAutoNum type="arabicPeriod"/>
            </a:pPr>
            <a:r>
              <a:rPr lang="en-GB" b="0" i="0" dirty="0">
                <a:solidFill>
                  <a:srgbClr val="374151"/>
                </a:solidFill>
                <a:effectLst/>
                <a:latin typeface="Söhne"/>
              </a:rPr>
              <a:t>Develop a well-structured report layout that presents information logically and coherently.</a:t>
            </a:r>
          </a:p>
          <a:p>
            <a:pPr algn="l"/>
            <a:r>
              <a:rPr lang="en-GB" b="0" i="0" dirty="0">
                <a:solidFill>
                  <a:srgbClr val="374151"/>
                </a:solidFill>
                <a:effectLst/>
                <a:latin typeface="Söhne"/>
              </a:rPr>
              <a:t>Expected Impact: The implementation of the Power BI report will revolutionize the way Northwind Traders interacts with its data. By offering valuable insights into sales trends, customer </a:t>
            </a:r>
            <a:r>
              <a:rPr lang="en-GB" b="0" i="0" dirty="0" err="1">
                <a:solidFill>
                  <a:srgbClr val="374151"/>
                </a:solidFill>
                <a:effectLst/>
                <a:latin typeface="Söhne"/>
              </a:rPr>
              <a:t>behavior</a:t>
            </a:r>
            <a:r>
              <a:rPr lang="en-GB" b="0" i="0" dirty="0">
                <a:solidFill>
                  <a:srgbClr val="374151"/>
                </a:solidFill>
                <a:effectLst/>
                <a:latin typeface="Söhne"/>
              </a:rPr>
              <a:t>, and inventory management, the report will empower stakeholders to make well-informed decisions. Additionally, the report's interactive nature will facilitate data exploration, leading to a deeper understanding of the business and opportunities for growth and optimization.</a:t>
            </a:r>
          </a:p>
          <a:p>
            <a:pPr algn="l"/>
            <a:endParaRPr lang="en-GB" b="0" i="0" dirty="0">
              <a:solidFill>
                <a:srgbClr val="374151"/>
              </a:solidFill>
              <a:effectLst/>
              <a:latin typeface="Söhne"/>
            </a:endParaRPr>
          </a:p>
          <a:p>
            <a:pPr algn="l"/>
            <a:r>
              <a:rPr lang="en-GB" b="0" i="0" dirty="0">
                <a:solidFill>
                  <a:srgbClr val="374151"/>
                </a:solidFill>
                <a:effectLst/>
                <a:latin typeface="Söhne"/>
              </a:rPr>
              <a:t>Ultimately, the Power BI report will serve as a powerful tool in Northwind Traders' quest to remain competitive and drive its business forward in the dynamic wholesale market landscape.</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3</a:t>
            </a:fld>
            <a:endParaRPr lang="en-US" dirty="0"/>
          </a:p>
        </p:txBody>
      </p:sp>
    </p:spTree>
    <p:extLst>
      <p:ext uri="{BB962C8B-B14F-4D97-AF65-F5344CB8AC3E}">
        <p14:creationId xmlns:p14="http://schemas.microsoft.com/office/powerpoint/2010/main" val="3262076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The significance of the Northwind Traders database for a Power BI report lies in its value as a representative and practical dataset, which can be leveraged to create insightful and meaningful reports. Here are some key points highlighting the significance of using the Northwind Traders database for a Power BI report:</a:t>
            </a:r>
          </a:p>
          <a:p>
            <a:pPr algn="l"/>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The Northwind Traders database simulates a real-world business environment, allowing users to work with data that closely resembles actual business operations. This enables them to develop relevant reports and gain hands-on experience in </a:t>
            </a:r>
            <a:r>
              <a:rPr lang="en-GB" b="0" i="0" dirty="0" err="1">
                <a:solidFill>
                  <a:srgbClr val="374151"/>
                </a:solidFill>
                <a:effectLst/>
                <a:latin typeface="Söhne"/>
              </a:rPr>
              <a:t>analyzing</a:t>
            </a:r>
            <a:r>
              <a:rPr lang="en-GB" b="0" i="0" dirty="0">
                <a:solidFill>
                  <a:srgbClr val="374151"/>
                </a:solidFill>
                <a:effectLst/>
                <a:latin typeface="Söhne"/>
              </a:rPr>
              <a:t> business data.</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The database contains various tables representing different entities, such as customers, products, orders, suppliers, and employees. Power BI users can explore the relationships between these entities, create engaging visualizations, and gain a comprehensive understanding of how different aspects of the business interconnect.</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The Northwind Traders database covers a wide range of business scenarios, including sales analysis, customer segmentation, inventory management, and supplier performance evaluation. This provides ample opportunities for Power BI users to create diverse and insightful reports catering to different business needs.</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With the database's rich data content, Power BI users can experiment with various visualization techniques to represent the data visually. Creating interactive and visually appealing reports enables stakeholders to grasp insights quickly and make informed decisions.</a:t>
            </a:r>
          </a:p>
          <a:p>
            <a:pPr algn="l"/>
            <a:endParaRPr lang="en-GB" b="0" i="0" dirty="0">
              <a:solidFill>
                <a:srgbClr val="374151"/>
              </a:solidFill>
              <a:effectLst/>
              <a:latin typeface="Söhne"/>
            </a:endParaRPr>
          </a:p>
          <a:p>
            <a:pPr algn="l"/>
            <a:r>
              <a:rPr lang="en-GB" b="0" i="0" dirty="0">
                <a:solidFill>
                  <a:srgbClr val="374151"/>
                </a:solidFill>
                <a:effectLst/>
                <a:latin typeface="Söhne"/>
              </a:rPr>
              <a:t>In summary, the Northwind Traders database's significance for a Power BI report lies in its practicality, versatility, and value as a learning tool. It offers a well-structured and relatable dataset for Power BI users to gain valuable experience in data analysis, reporting, and visualization within a simulated business context.</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4</a:t>
            </a:fld>
            <a:endParaRPr lang="en-US" dirty="0"/>
          </a:p>
        </p:txBody>
      </p:sp>
    </p:spTree>
    <p:extLst>
      <p:ext uri="{BB962C8B-B14F-4D97-AF65-F5344CB8AC3E}">
        <p14:creationId xmlns:p14="http://schemas.microsoft.com/office/powerpoint/2010/main" val="201448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Now that we have comprehended the problem statement and recognized the significance of the project, let's delve into a thorough understanding of the dataset.</a:t>
            </a:r>
          </a:p>
          <a:p>
            <a:pPr algn="l"/>
            <a:endParaRPr lang="en-GB" b="0" i="0" dirty="0">
              <a:solidFill>
                <a:srgbClr val="374151"/>
              </a:solidFill>
              <a:effectLst/>
              <a:latin typeface="Söhne"/>
            </a:endParaRPr>
          </a:p>
          <a:p>
            <a:pPr algn="l"/>
            <a:r>
              <a:rPr lang="en-GB" b="0" i="0" dirty="0">
                <a:solidFill>
                  <a:srgbClr val="374151"/>
                </a:solidFill>
                <a:effectLst/>
                <a:latin typeface="Söhne"/>
              </a:rPr>
              <a:t>The Entity-Relationship (ER) diagram for the sample Northwind Traders database visually represents the relationships and interactions between various entities (tables) in the database. Here's an explanation of the ER diagram based on the provided tables:</a:t>
            </a:r>
          </a:p>
          <a:p>
            <a:pPr algn="l"/>
            <a:endParaRPr lang="en-GB" b="0" i="0" dirty="0">
              <a:solidFill>
                <a:srgbClr val="374151"/>
              </a:solidFill>
              <a:effectLst/>
              <a:latin typeface="Söhne"/>
            </a:endParaRPr>
          </a:p>
          <a:p>
            <a:pPr marL="0" lvl="0" indent="0" algn="l">
              <a:buFont typeface="+mj-lt"/>
              <a:buNone/>
            </a:pPr>
            <a:r>
              <a:rPr lang="en-GB" b="0" i="0" dirty="0">
                <a:solidFill>
                  <a:srgbClr val="374151"/>
                </a:solidFill>
                <a:effectLst/>
                <a:latin typeface="Söhne"/>
              </a:rPr>
              <a:t>Customers: Represents individual customers of Northwind Traders. Each customer is identified by a unique customer ID and contains attributes such as customer name, contact information, and address.</a:t>
            </a:r>
          </a:p>
          <a:p>
            <a:pPr marL="0" lvl="0" indent="0" algn="l">
              <a:buFont typeface="+mj-lt"/>
              <a:buNone/>
            </a:pPr>
            <a:r>
              <a:rPr lang="en-GB" b="0" i="0" dirty="0">
                <a:solidFill>
                  <a:srgbClr val="374151"/>
                </a:solidFill>
                <a:effectLst/>
                <a:latin typeface="Söhne"/>
              </a:rPr>
              <a:t>Employees: Represents the employees working for Northwind Traders. Each employee is identified by a unique employee ID and contains attributes like employee name, job title, and contact details.</a:t>
            </a:r>
          </a:p>
          <a:p>
            <a:pPr marL="0" lvl="0" indent="0" algn="l">
              <a:buFont typeface="+mj-lt"/>
              <a:buNone/>
            </a:pPr>
            <a:r>
              <a:rPr lang="en-GB" b="0" i="0" dirty="0">
                <a:solidFill>
                  <a:srgbClr val="374151"/>
                </a:solidFill>
                <a:effectLst/>
                <a:latin typeface="Söhne"/>
              </a:rPr>
              <a:t>Products: Stores information about the products offered by Northwind Traders. Each product is identified by a unique product ID and contains attributes such as product name, unit price, and quantity in stock.</a:t>
            </a:r>
          </a:p>
          <a:p>
            <a:pPr marL="0" lvl="0" indent="0" algn="l">
              <a:buFont typeface="+mj-lt"/>
              <a:buNone/>
            </a:pPr>
            <a:r>
              <a:rPr lang="en-GB" b="0" i="0" dirty="0">
                <a:solidFill>
                  <a:srgbClr val="374151"/>
                </a:solidFill>
                <a:effectLst/>
                <a:latin typeface="Söhne"/>
              </a:rPr>
              <a:t>Orders: Represents customer orders placed with Northwind Traders. Each order is identified by a unique order ID and contains attributes like order date, customer ID (foreign key), and employee ID (foreign key) responsible for processing the order.</a:t>
            </a:r>
          </a:p>
          <a:p>
            <a:pPr marL="0" lvl="0" indent="0" algn="l">
              <a:buFont typeface="+mj-lt"/>
              <a:buNone/>
            </a:pPr>
            <a:r>
              <a:rPr lang="en-GB" b="0" i="0" dirty="0">
                <a:solidFill>
                  <a:srgbClr val="374151"/>
                </a:solidFill>
                <a:effectLst/>
                <a:latin typeface="Söhne"/>
              </a:rPr>
              <a:t>Suppliers: Represents the suppliers from whom Northwind Traders purchases products. Each supplier is identified by a unique supplier ID and contains attributes like company name, contact information, and address.</a:t>
            </a:r>
          </a:p>
          <a:p>
            <a:pPr marL="0" lvl="0" indent="0" algn="l">
              <a:buFont typeface="+mj-lt"/>
              <a:buNone/>
            </a:pPr>
            <a:r>
              <a:rPr lang="en-GB" b="0" i="0" dirty="0">
                <a:solidFill>
                  <a:srgbClr val="374151"/>
                </a:solidFill>
                <a:effectLst/>
                <a:latin typeface="Söhne"/>
              </a:rPr>
              <a:t>Categories: Stores different product categories to which products belong. Each category is identified by a unique category ID and contains attributes like category name and description.</a:t>
            </a:r>
          </a:p>
          <a:p>
            <a:pPr marL="0" lvl="0" indent="0" algn="l">
              <a:buFont typeface="+mj-lt"/>
              <a:buNone/>
            </a:pPr>
            <a:r>
              <a:rPr lang="en-GB" b="0" i="0" dirty="0">
                <a:solidFill>
                  <a:srgbClr val="374151"/>
                </a:solidFill>
                <a:effectLst/>
                <a:latin typeface="Söhne"/>
              </a:rPr>
              <a:t>Shippers: Represents shipping companies responsible for delivering orders. Each shipper is identified by a unique shipper ID and contains attributes like company name and contact information.</a:t>
            </a:r>
          </a:p>
          <a:p>
            <a:pPr marL="0" lvl="0" indent="0" algn="l">
              <a:buFont typeface="+mj-lt"/>
              <a:buNone/>
            </a:pPr>
            <a:endParaRPr lang="en-GB" b="0" i="0" dirty="0">
              <a:solidFill>
                <a:srgbClr val="374151"/>
              </a:solidFill>
              <a:effectLst/>
              <a:latin typeface="Söhne"/>
            </a:endParaRPr>
          </a:p>
          <a:p>
            <a:r>
              <a:rPr lang="en-GB" dirty="0"/>
              <a:t>I trust that you now have a clear understanding of the Capstone project requirements.</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5</a:t>
            </a:fld>
            <a:endParaRPr lang="en-US" dirty="0"/>
          </a:p>
        </p:txBody>
      </p:sp>
    </p:spTree>
    <p:extLst>
      <p:ext uri="{BB962C8B-B14F-4D97-AF65-F5344CB8AC3E}">
        <p14:creationId xmlns:p14="http://schemas.microsoft.com/office/powerpoint/2010/main" val="1203635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northwindgames.com/contact/" TargetMode="Externa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45.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val="1"/>
              </a:ext>
            </a:extLst>
          </p:cNvPr>
          <p:cNvPicPr>
            <a:picLocks noGrp="1" noChangeAspect="1"/>
          </p:cNvPicPr>
          <p:nvPr>
            <p:ph type="pic" sz="quarter" idx="10"/>
          </p:nvPr>
        </p:nvPicPr>
        <p:blipFill rotWithShape="1">
          <a:blip r:embed="rId5">
            <a:extLst>
              <a:ext uri="{837473B0-CC2E-450A-ABE3-18F120FF3D39}">
                <a1611:picAttrSrcUrl xmlns:a1611="http://schemas.microsoft.com/office/drawing/2016/11/main" r:id="rId6"/>
              </a:ext>
            </a:extLst>
          </a:blip>
          <a:srcRect t="2618" b="2618"/>
          <a:stretch/>
        </p:blipFill>
        <p:spPr>
          <a:xfrm>
            <a:off x="20" y="10"/>
            <a:ext cx="12191980" cy="4448165"/>
          </a:xfrm>
          <a:noFill/>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371475" y="4551363"/>
            <a:ext cx="11520488" cy="1176337"/>
          </a:xfrm>
        </p:spPr>
        <p:txBody>
          <a:bodyPr anchor="ctr">
            <a:normAutofit/>
          </a:bodyPr>
          <a:lstStyle/>
          <a:p>
            <a:r>
              <a:rPr lang="en-US" dirty="0"/>
              <a:t>Capstone Project</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112683" y="3153568"/>
            <a:ext cx="11520488" cy="788703"/>
          </a:xfrm>
        </p:spPr>
        <p:txBody>
          <a:bodyPr>
            <a:normAutofit/>
          </a:bodyPr>
          <a:lstStyle/>
          <a:p>
            <a:r>
              <a:rPr lang="en-US" sz="4000" b="1" dirty="0">
                <a:solidFill>
                  <a:srgbClr val="FFC000"/>
                </a:solidFill>
              </a:rPr>
              <a:t>Traders</a:t>
            </a:r>
            <a:endParaRPr lang="en-US" b="1" dirty="0">
              <a:solidFill>
                <a:srgbClr val="FFC000"/>
              </a:solidFill>
            </a:endParaRPr>
          </a:p>
        </p:txBody>
      </p:sp>
      <p:pic>
        <p:nvPicPr>
          <p:cNvPr id="7" name="Audio 6">
            <a:hlinkClick r:id="" action="ppaction://media"/>
            <a:extLst>
              <a:ext uri="{FF2B5EF4-FFF2-40B4-BE49-F238E27FC236}">
                <a16:creationId xmlns:a16="http://schemas.microsoft.com/office/drawing/2014/main" id="{7DD9A387-7964-24C0-7D8B-C289315027A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95496538"/>
      </p:ext>
    </p:extLst>
  </p:cSld>
  <p:clrMapOvr>
    <a:masterClrMapping/>
  </p:clrMapOvr>
  <mc:AlternateContent xmlns:mc="http://schemas.openxmlformats.org/markup-compatibility/2006">
    <mc:Choice xmlns:p14="http://schemas.microsoft.com/office/powerpoint/2010/main" Requires="p14">
      <p:transition spd="slow" p14:dur="2000" advTm="20472"/>
    </mc:Choice>
    <mc:Fallback>
      <p:transition spd="slow" advTm="20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a:xfrm>
            <a:off x="371475" y="260351"/>
            <a:ext cx="11520487" cy="758824"/>
          </a:xfrm>
        </p:spPr>
        <p:txBody>
          <a:bodyPr vert="horz" lIns="91440" tIns="45720" rIns="91440" bIns="45720" rtlCol="0" anchor="ctr">
            <a:normAutofit/>
          </a:bodyPr>
          <a:lstStyle/>
          <a:p>
            <a:r>
              <a:rPr lang="en-US" b="1" kern="1200">
                <a:latin typeface="+mj-lt"/>
                <a:ea typeface="+mj-ea"/>
                <a:cs typeface="+mj-cs"/>
              </a:rPr>
              <a:t>Overview</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a:xfrm>
            <a:off x="11518900" y="6581978"/>
            <a:ext cx="373062" cy="206104"/>
          </a:xfrm>
        </p:spPr>
        <p:txBody>
          <a:bodyPr vert="horz" lIns="91440" tIns="45720" rIns="91440" bIns="45720" rtlCol="0" anchor="ctr">
            <a:normAutofit/>
          </a:bodyPr>
          <a:lstStyle/>
          <a:p>
            <a:pPr>
              <a:lnSpc>
                <a:spcPct val="90000"/>
              </a:lnSpc>
              <a:spcAft>
                <a:spcPts val="600"/>
              </a:spcAft>
            </a:pPr>
            <a:fld id="{03DC2DEF-D2FE-4B45-ABA4-9F153FD1C98A}" type="slidenum">
              <a:rPr lang="en-US" sz="800" smtClean="0"/>
              <a:pPr>
                <a:lnSpc>
                  <a:spcPct val="90000"/>
                </a:lnSpc>
                <a:spcAft>
                  <a:spcPts val="600"/>
                </a:spcAft>
              </a:pPr>
              <a:t>2</a:t>
            </a:fld>
            <a:endParaRPr lang="en-US" sz="800"/>
          </a:p>
        </p:txBody>
      </p:sp>
      <p:sp>
        <p:nvSpPr>
          <p:cNvPr id="2" name="TextBox 1">
            <a:extLst>
              <a:ext uri="{FF2B5EF4-FFF2-40B4-BE49-F238E27FC236}">
                <a16:creationId xmlns:a16="http://schemas.microsoft.com/office/drawing/2014/main" id="{B9E5DB00-917D-3C1C-BFBE-2D0773516836}"/>
              </a:ext>
            </a:extLst>
          </p:cNvPr>
          <p:cNvSpPr txBox="1"/>
          <p:nvPr/>
        </p:nvSpPr>
        <p:spPr>
          <a:xfrm>
            <a:off x="546100" y="1450975"/>
            <a:ext cx="4065588" cy="4552950"/>
          </a:xfrm>
          <a:prstGeom prst="rect">
            <a:avLst/>
          </a:prstGeom>
        </p:spPr>
        <p:txBody>
          <a:bodyPr vert="horz" lIns="91440" tIns="45720" rIns="91440" bIns="45720" rtlCol="0">
            <a:normAutofit/>
          </a:bodyPr>
          <a:lstStyle/>
          <a:p>
            <a:pPr lvl="0" indent="-228600">
              <a:lnSpc>
                <a:spcPct val="90000"/>
              </a:lnSpc>
              <a:spcAft>
                <a:spcPts val="600"/>
              </a:spcAft>
              <a:buFont typeface="Arial" panose="020B0604020202020204" pitchFamily="34" charset="0"/>
              <a:buChar char="•"/>
              <a:defRPr b="1"/>
            </a:pPr>
            <a:r>
              <a:rPr lang="en-US" sz="2400" b="0" i="0">
                <a:solidFill>
                  <a:schemeClr val="bg1"/>
                </a:solidFill>
              </a:rPr>
              <a:t>The Northwind database contains the sales data for a fictitious company called “Northwind Traders,” which imports and exports specialty foods from around the world. </a:t>
            </a:r>
          </a:p>
          <a:p>
            <a:pPr lvl="0" indent="-228600">
              <a:lnSpc>
                <a:spcPct val="90000"/>
              </a:lnSpc>
              <a:spcAft>
                <a:spcPts val="600"/>
              </a:spcAft>
              <a:buFont typeface="Arial" panose="020B0604020202020204" pitchFamily="34" charset="0"/>
              <a:buChar char="•"/>
              <a:defRPr b="1"/>
            </a:pPr>
            <a:r>
              <a:rPr lang="en-US" sz="2400" b="0" i="0">
                <a:solidFill>
                  <a:schemeClr val="bg1"/>
                </a:solidFill>
              </a:rPr>
              <a:t>It is an excellent tutorial schema for a small-business ERP, with customers, orders, inventory, purchasing, suppliers, shipping, employees, and single-entry accounting. </a:t>
            </a:r>
          </a:p>
        </p:txBody>
      </p:sp>
      <p:graphicFrame>
        <p:nvGraphicFramePr>
          <p:cNvPr id="13" name="Content Placeholder 10">
            <a:extLst>
              <a:ext uri="{FF2B5EF4-FFF2-40B4-BE49-F238E27FC236}">
                <a16:creationId xmlns:a16="http://schemas.microsoft.com/office/drawing/2014/main" id="{7E02C4FE-213B-8EB7-7F0A-566083AF7DFF}"/>
              </a:ext>
            </a:extLst>
          </p:cNvPr>
          <p:cNvGraphicFramePr>
            <a:graphicFrameLocks noGrp="1"/>
          </p:cNvGraphicFramePr>
          <p:nvPr>
            <p:ph type="chart" sz="quarter" idx="13"/>
            <p:extLst>
              <p:ext uri="{D42A27DB-BD31-4B8C-83A1-F6EECF244321}">
                <p14:modId xmlns:p14="http://schemas.microsoft.com/office/powerpoint/2010/main" val="1374621254"/>
              </p:ext>
            </p:extLst>
          </p:nvPr>
        </p:nvGraphicFramePr>
        <p:xfrm>
          <a:off x="4900613" y="1233488"/>
          <a:ext cx="6991350" cy="496728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0" name="Audio 19">
            <a:hlinkClick r:id="" action="ppaction://media"/>
            <a:extLst>
              <a:ext uri="{FF2B5EF4-FFF2-40B4-BE49-F238E27FC236}">
                <a16:creationId xmlns:a16="http://schemas.microsoft.com/office/drawing/2014/main" id="{9FAB02D4-884D-667B-B898-2D82BF0A819C}"/>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4969311"/>
      </p:ext>
    </p:extLst>
  </p:cSld>
  <p:clrMapOvr>
    <a:masterClrMapping/>
  </p:clrMapOvr>
  <mc:AlternateContent xmlns:mc="http://schemas.openxmlformats.org/markup-compatibility/2006">
    <mc:Choice xmlns:p14="http://schemas.microsoft.com/office/powerpoint/2010/main" Requires="p14">
      <p:transition spd="slow" p14:dur="2000" advTm="152963"/>
    </mc:Choice>
    <mc:Fallback>
      <p:transition spd="slow" advTm="152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371475" y="1783831"/>
            <a:ext cx="3111954" cy="3290338"/>
          </a:xfrm>
        </p:spPr>
        <p:txBody>
          <a:bodyPr anchor="ctr">
            <a:normAutofit/>
          </a:bodyPr>
          <a:lstStyle/>
          <a:p>
            <a:r>
              <a:rPr lang="en-US" dirty="0"/>
              <a:t>Problem Statement</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7489370" y="1783832"/>
            <a:ext cx="4402592" cy="3290338"/>
          </a:xfrm>
        </p:spPr>
        <p:txBody>
          <a:bodyPr anchor="ctr">
            <a:normAutofit/>
          </a:bodyPr>
          <a:lstStyle/>
          <a:p>
            <a:r>
              <a:rPr lang="en-US" dirty="0"/>
              <a:t>Objective</a:t>
            </a:r>
          </a:p>
          <a:p>
            <a:r>
              <a:rPr lang="en-US" dirty="0"/>
              <a:t>Analysis Scope</a:t>
            </a:r>
          </a:p>
          <a:p>
            <a:r>
              <a:rPr lang="en-US" dirty="0"/>
              <a:t>Goal</a:t>
            </a:r>
          </a:p>
          <a:p>
            <a:r>
              <a:rPr lang="en-US" dirty="0"/>
              <a:t>Insights &amp; Recommendations.</a:t>
            </a:r>
          </a:p>
          <a:p>
            <a:r>
              <a:rPr lang="en-US" dirty="0"/>
              <a:t>Report &amp; Presentation</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3</a:t>
            </a:fld>
            <a:endParaRPr lang="en-US" sz="80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val="1"/>
              </a:ext>
            </a:extLst>
          </p:cNvPr>
          <p:cNvPicPr>
            <a:picLocks noGrp="1" noChangeAspect="1"/>
          </p:cNvPicPr>
          <p:nvPr>
            <p:ph type="pic" sz="quarter" idx="13"/>
          </p:nvPr>
        </p:nvPicPr>
        <p:blipFill>
          <a:blip r:embed="rId5"/>
          <a:stretch/>
        </p:blipFill>
        <p:spPr>
          <a:xfrm>
            <a:off x="3672114" y="1614714"/>
            <a:ext cx="3628571" cy="3628571"/>
          </a:xfrm>
          <a:noFill/>
        </p:spPr>
      </p:pic>
      <p:pic>
        <p:nvPicPr>
          <p:cNvPr id="26" name="Audio 25">
            <a:hlinkClick r:id="" action="ppaction://media"/>
            <a:extLst>
              <a:ext uri="{FF2B5EF4-FFF2-40B4-BE49-F238E27FC236}">
                <a16:creationId xmlns:a16="http://schemas.microsoft.com/office/drawing/2014/main" id="{6F45D0C5-1DAC-AFBC-9105-259E0D025EB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0311978"/>
      </p:ext>
    </p:extLst>
  </p:cSld>
  <p:clrMapOvr>
    <a:masterClrMapping/>
  </p:clrMapOvr>
  <mc:AlternateContent xmlns:mc="http://schemas.openxmlformats.org/markup-compatibility/2006">
    <mc:Choice xmlns:p14="http://schemas.microsoft.com/office/powerpoint/2010/main" Requires="p14">
      <p:transition spd="slow" p14:dur="2000" advTm="137822"/>
    </mc:Choice>
    <mc:Fallback>
      <p:transition spd="slow" advTm="1378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a:xfrm>
            <a:off x="371475" y="1334424"/>
            <a:ext cx="4448175" cy="1520824"/>
          </a:xfrm>
        </p:spPr>
        <p:txBody>
          <a:bodyPr anchor="b">
            <a:normAutofit/>
          </a:bodyPr>
          <a:lstStyle/>
          <a:p>
            <a:r>
              <a:rPr lang="en-US" dirty="0"/>
              <a:t>Significance</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4</a:t>
            </a:fld>
            <a:endParaRPr lang="en-US" sz="80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sz="half" idx="2"/>
          </p:nvPr>
        </p:nvSpPr>
        <p:spPr>
          <a:xfrm>
            <a:off x="3609563" y="3429000"/>
            <a:ext cx="4448175" cy="2771774"/>
          </a:xfrm>
        </p:spPr>
        <p:txBody>
          <a:bodyPr>
            <a:normAutofit/>
          </a:bodyPr>
          <a:lstStyle/>
          <a:p>
            <a:r>
              <a:rPr lang="en-GB" sz="2400" dirty="0"/>
              <a:t>Valuable insights</a:t>
            </a:r>
          </a:p>
          <a:p>
            <a:r>
              <a:rPr lang="en-GB" sz="2400" dirty="0"/>
              <a:t>Improvement focus</a:t>
            </a:r>
          </a:p>
          <a:p>
            <a:r>
              <a:rPr lang="en-GB" sz="2400" dirty="0"/>
              <a:t>Evaluation of effectiveness</a:t>
            </a:r>
          </a:p>
          <a:p>
            <a:r>
              <a:rPr lang="en-GB" sz="2400" dirty="0"/>
              <a:t>Trend identification</a:t>
            </a:r>
          </a:p>
          <a:p>
            <a:r>
              <a:rPr lang="en-GB" sz="2400" dirty="0"/>
              <a:t>Comprehensive understanding</a:t>
            </a:r>
            <a:endParaRPr lang="en-US" sz="2400" dirty="0"/>
          </a:p>
        </p:txBody>
      </p:sp>
      <p:pic>
        <p:nvPicPr>
          <p:cNvPr id="6" name="Content Placeholder 5" descr="A black and white symbol with a gear and arrow&#10;&#10;Description automatically generated">
            <a:extLst>
              <a:ext uri="{FF2B5EF4-FFF2-40B4-BE49-F238E27FC236}">
                <a16:creationId xmlns:a16="http://schemas.microsoft.com/office/drawing/2014/main" id="{A4CDC7BB-3824-2943-5EA5-60F3BC931B91}"/>
              </a:ext>
            </a:extLst>
          </p:cNvPr>
          <p:cNvPicPr>
            <a:picLocks noGrp="1" noChangeAspect="1"/>
          </p:cNvPicPr>
          <p:nvPr>
            <p:ph sz="half" idx="1"/>
          </p:nvPr>
        </p:nvPicPr>
        <p:blipFill rotWithShape="1">
          <a:blip r:embed="rId5"/>
          <a:srcRect r="5036" b="3"/>
          <a:stretch/>
        </p:blipFill>
        <p:spPr>
          <a:xfrm>
            <a:off x="371475" y="3118776"/>
            <a:ext cx="2926800" cy="3081922"/>
          </a:xfrm>
          <a:noFill/>
        </p:spPr>
      </p:pic>
      <p:pic>
        <p:nvPicPr>
          <p:cNvPr id="20" name="Picture 19">
            <a:extLst>
              <a:ext uri="{FF2B5EF4-FFF2-40B4-BE49-F238E27FC236}">
                <a16:creationId xmlns:a16="http://schemas.microsoft.com/office/drawing/2014/main" id="{F46E54D5-7F1A-A094-FF3C-96B1AAA123D4}"/>
              </a:ext>
            </a:extLst>
          </p:cNvPr>
          <p:cNvPicPr>
            <a:picLocks noChangeAspect="1"/>
          </p:cNvPicPr>
          <p:nvPr/>
        </p:nvPicPr>
        <p:blipFill rotWithShape="1">
          <a:blip r:embed="rId6"/>
          <a:srcRect l="9175" r="15112" b="-1"/>
          <a:stretch/>
        </p:blipFill>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noFill/>
        </p:spPr>
      </p:pic>
      <p:pic>
        <p:nvPicPr>
          <p:cNvPr id="22" name="Audio 21">
            <a:hlinkClick r:id="" action="ppaction://media"/>
            <a:extLst>
              <a:ext uri="{FF2B5EF4-FFF2-40B4-BE49-F238E27FC236}">
                <a16:creationId xmlns:a16="http://schemas.microsoft.com/office/drawing/2014/main" id="{3B3E50F6-9158-F57A-66F0-F06513F7215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0026269"/>
      </p:ext>
    </p:extLst>
  </p:cSld>
  <p:clrMapOvr>
    <a:masterClrMapping/>
  </p:clrMapOvr>
  <mc:AlternateContent xmlns:mc="http://schemas.openxmlformats.org/markup-compatibility/2006">
    <mc:Choice xmlns:p14="http://schemas.microsoft.com/office/powerpoint/2010/main" Requires="p14">
      <p:transition spd="slow" p14:dur="2000" advTm="102767"/>
    </mc:Choice>
    <mc:Fallback>
      <p:transition spd="slow" advTm="102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C60B770E-507E-4361-9D91-5007702BFC32}"/>
              </a:ext>
            </a:extLst>
          </p:cNvPr>
          <p:cNvSpPr>
            <a:spLocks noGrp="1"/>
          </p:cNvSpPr>
          <p:nvPr>
            <p:ph type="title" idx="4294967295"/>
          </p:nvPr>
        </p:nvSpPr>
        <p:spPr>
          <a:xfrm>
            <a:off x="3627909" y="425682"/>
            <a:ext cx="5372100" cy="71120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1" i="0" u="none" strike="noStrike" kern="1200" cap="none" spc="0" normalizeH="0" baseline="0" dirty="0">
                <a:ln>
                  <a:noFill/>
                </a:ln>
                <a:solidFill>
                  <a:schemeClr val="tx1"/>
                </a:solidFill>
                <a:effectLst/>
                <a:uLnTx/>
                <a:uFillTx/>
                <a:latin typeface="+mj-lt"/>
                <a:ea typeface="+mn-ea"/>
                <a:cs typeface="+mn-cs"/>
              </a:rPr>
              <a:t>ER Diagram</a:t>
            </a:r>
          </a:p>
        </p:txBody>
      </p:sp>
      <p:sp>
        <p:nvSpPr>
          <p:cNvPr id="3" name="Slide Number Placeholder 2">
            <a:extLst>
              <a:ext uri="{FF2B5EF4-FFF2-40B4-BE49-F238E27FC236}">
                <a16:creationId xmlns:a16="http://schemas.microsoft.com/office/drawing/2014/main" id="{8D0BEB88-12D3-41F1-B6BA-706EF7480FD3}"/>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5</a:t>
            </a:fld>
            <a:endParaRPr lang="en-US" dirty="0"/>
          </a:p>
        </p:txBody>
      </p:sp>
      <p:pic>
        <p:nvPicPr>
          <p:cNvPr id="4" name="Picture 3">
            <a:extLst>
              <a:ext uri="{FF2B5EF4-FFF2-40B4-BE49-F238E27FC236}">
                <a16:creationId xmlns:a16="http://schemas.microsoft.com/office/drawing/2014/main" id="{A928EB36-C1A2-BC64-42AA-911C8ACEDCCB}"/>
              </a:ext>
            </a:extLst>
          </p:cNvPr>
          <p:cNvPicPr>
            <a:picLocks noChangeAspect="1"/>
          </p:cNvPicPr>
          <p:nvPr/>
        </p:nvPicPr>
        <p:blipFill>
          <a:blip r:embed="rId5"/>
          <a:stretch>
            <a:fillRect/>
          </a:stretch>
        </p:blipFill>
        <p:spPr>
          <a:xfrm>
            <a:off x="669205" y="1136882"/>
            <a:ext cx="11142662" cy="5602146"/>
          </a:xfrm>
          <a:prstGeom prst="rect">
            <a:avLst/>
          </a:prstGeom>
        </p:spPr>
      </p:pic>
      <p:pic>
        <p:nvPicPr>
          <p:cNvPr id="14" name="Audio 13">
            <a:hlinkClick r:id="" action="ppaction://media"/>
            <a:extLst>
              <a:ext uri="{FF2B5EF4-FFF2-40B4-BE49-F238E27FC236}">
                <a16:creationId xmlns:a16="http://schemas.microsoft.com/office/drawing/2014/main" id="{DD469998-F312-63E6-28C7-432D86EF16B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9670743"/>
      </p:ext>
    </p:extLst>
  </p:cSld>
  <p:clrMapOvr>
    <a:masterClrMapping/>
  </p:clrMapOvr>
  <mc:AlternateContent xmlns:mc="http://schemas.openxmlformats.org/markup-compatibility/2006">
    <mc:Choice xmlns:p14="http://schemas.microsoft.com/office/powerpoint/2010/main" Requires="p14">
      <p:transition spd="slow" p14:dur="2000" advTm="85417"/>
    </mc:Choice>
    <mc:Fallback>
      <p:transition spd="slow" advTm="854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title goes here" id="{A4715F0E-2373-46DF-8650-9CD6D2E73FF4}" vid="{7AE24D49-249C-4823-B15D-D301F3E63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block presentation</Template>
  <TotalTime>295</TotalTime>
  <Words>1681</Words>
  <Application>Microsoft Office PowerPoint</Application>
  <PresentationFormat>Widescreen</PresentationFormat>
  <Paragraphs>130</Paragraphs>
  <Slides>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Google Sans</vt:lpstr>
      <vt:lpstr>Söhne</vt:lpstr>
      <vt:lpstr>Office Theme</vt:lpstr>
      <vt:lpstr>Capstone Project</vt:lpstr>
      <vt:lpstr>Overview</vt:lpstr>
      <vt:lpstr>Problem Statement</vt:lpstr>
      <vt:lpstr>Significance</vt:lpstr>
      <vt:lpstr>ER 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Shiraj Ahmad</dc:creator>
  <cp:lastModifiedBy>Shiraj Ahmad</cp:lastModifiedBy>
  <cp:revision>17</cp:revision>
  <dcterms:created xsi:type="dcterms:W3CDTF">2023-07-12T12:40:49Z</dcterms:created>
  <dcterms:modified xsi:type="dcterms:W3CDTF">2023-07-20T20:26:09Z</dcterms:modified>
</cp:coreProperties>
</file>

<file path=docProps/thumbnail.jpeg>
</file>